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61" r:id="rId7"/>
    <p:sldId id="259" r:id="rId8"/>
    <p:sldId id="262" r:id="rId9"/>
    <p:sldId id="260"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66169B9-CAD9-4E08-839D-343A9342F763}" type="datetimeFigureOut">
              <a:rPr lang="en-GB"/>
              <a:pPr>
                <a:defRPr/>
              </a:pPr>
              <a:t>28/02/2011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E0E0306-8E4E-429C-8AB1-701AE1CB3E4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0AA96F1-DC59-4117-A297-EA2B756695F6}" type="datetimeFigureOut">
              <a:rPr lang="en-GB"/>
              <a:pPr>
                <a:defRPr/>
              </a:pPr>
              <a:t>28/02/2011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6E2013C-EC4C-4370-ACD3-C32B0C1BD8F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38D86A3-E562-49C3-9FE4-627232BFFF6B}" type="datetimeFigureOut">
              <a:rPr lang="en-GB"/>
              <a:pPr>
                <a:defRPr/>
              </a:pPr>
              <a:t>28/02/2011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58A288-F9F1-4EAB-B495-080B331CEF8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1807220-3034-4B09-8350-0FFDFF204CA9}" type="datetimeFigureOut">
              <a:rPr lang="en-GB"/>
              <a:pPr>
                <a:defRPr/>
              </a:pPr>
              <a:t>28/02/2011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DE4B7BE-0966-483A-B178-CE342BAAF62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A8BD76C-69CE-4A3B-AD4A-E5F55D5CE2B3}" type="datetimeFigureOut">
              <a:rPr lang="en-GB"/>
              <a:pPr>
                <a:defRPr/>
              </a:pPr>
              <a:t>28/02/2011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1015E96-399C-4D6B-AEA0-4FBE8358B9E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94E8921-2B56-4D91-95ED-4BE957E22F4F}" type="datetimeFigureOut">
              <a:rPr lang="en-GB"/>
              <a:pPr>
                <a:defRPr/>
              </a:pPr>
              <a:t>28/02/2011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00AB6ED-460A-48A2-BBF6-EB976400EF9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8D8DF74-A89B-4D64-A0A8-2633FA3EEF55}" type="datetimeFigureOut">
              <a:rPr lang="en-GB"/>
              <a:pPr>
                <a:defRPr/>
              </a:pPr>
              <a:t>28/02/2011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F99E00E-749E-4F5F-BA7F-00D7EF252FD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6F6F278-9906-42EE-B45E-88CA61946F40}" type="datetimeFigureOut">
              <a:rPr lang="en-GB"/>
              <a:pPr>
                <a:defRPr/>
              </a:pPr>
              <a:t>28/02/2011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D3A059B-3B5F-4B3E-8A29-4A2FD5F8635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58F271-256D-4F6B-9116-CDEA430A4B37}" type="datetimeFigureOut">
              <a:rPr lang="en-GB"/>
              <a:pPr>
                <a:defRPr/>
              </a:pPr>
              <a:t>28/02/2011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4F2DF54-06CB-40DA-9422-938608037E2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C34BEF-864D-4278-8958-2885E6D413DD}" type="datetimeFigureOut">
              <a:rPr lang="en-GB"/>
              <a:pPr>
                <a:defRPr/>
              </a:pPr>
              <a:t>28/02/2011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1D64BF5-217F-4DF6-8538-043FEA0543F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11DB8B-712C-438E-8E8F-F28FA4D71980}" type="datetimeFigureOut">
              <a:rPr lang="en-GB"/>
              <a:pPr>
                <a:defRPr/>
              </a:pPr>
              <a:t>28/02/2011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3759FE8-2DCF-422D-B075-BAA258B16D1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8DA5A80-8D42-479C-9B28-6C79D69EF5AD}" type="datetimeFigureOut">
              <a:rPr lang="en-GB"/>
              <a:pPr>
                <a:defRPr/>
              </a:pPr>
              <a:t>28/02/2011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DAEC1F0-C428-4538-8664-3296B3F744D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hyperlink" Target="http://www.youtube.com/watch?v=CkJVqJDQ7FQ"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GB" smtClean="0"/>
              <a:t>Just Wars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GB" dirty="0" smtClean="0"/>
              <a:t>What do you think a Just War is?</a:t>
            </a:r>
            <a:endParaRPr lang="en-GB" dirty="0"/>
          </a:p>
        </p:txBody>
      </p:sp>
      <p:pic>
        <p:nvPicPr>
          <p:cNvPr id="13315" name="Picture 2"/>
          <p:cNvPicPr>
            <a:picLocks noChangeAspect="1" noChangeArrowheads="1"/>
          </p:cNvPicPr>
          <p:nvPr/>
        </p:nvPicPr>
        <p:blipFill>
          <a:blip r:embed="rId2"/>
          <a:srcRect/>
          <a:stretch>
            <a:fillRect/>
          </a:stretch>
        </p:blipFill>
        <p:spPr bwMode="auto">
          <a:xfrm>
            <a:off x="2987675" y="476250"/>
            <a:ext cx="3168650" cy="18478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437"/>
          </a:xfrm>
        </p:spPr>
        <p:txBody>
          <a:bodyPr rtlCol="0">
            <a:normAutofit fontScale="90000"/>
          </a:bodyPr>
          <a:lstStyle/>
          <a:p>
            <a:pPr algn="l" fontAlgn="auto">
              <a:spcAft>
                <a:spcPts val="0"/>
              </a:spcAft>
              <a:defRPr/>
            </a:pPr>
            <a:r>
              <a:rPr lang="en-GB" b="1" dirty="0" smtClean="0">
                <a:solidFill>
                  <a:schemeClr val="accent3">
                    <a:lumMod val="75000"/>
                  </a:schemeClr>
                </a:solidFill>
              </a:rPr>
              <a:t>Big Picture</a:t>
            </a:r>
            <a:endParaRPr lang="en-GB" dirty="0">
              <a:solidFill>
                <a:schemeClr val="accent3">
                  <a:lumMod val="75000"/>
                </a:schemeClr>
              </a:solidFill>
            </a:endParaRPr>
          </a:p>
        </p:txBody>
      </p:sp>
      <p:sp>
        <p:nvSpPr>
          <p:cNvPr id="3" name="Content Placeholder 2"/>
          <p:cNvSpPr>
            <a:spLocks noGrp="1"/>
          </p:cNvSpPr>
          <p:nvPr>
            <p:ph idx="1"/>
          </p:nvPr>
        </p:nvSpPr>
        <p:spPr>
          <a:xfrm>
            <a:off x="457200" y="981075"/>
            <a:ext cx="8229600" cy="5616575"/>
          </a:xfrm>
        </p:spPr>
        <p:txBody>
          <a:bodyPr rtlCol="0">
            <a:normAutofit/>
          </a:bodyPr>
          <a:lstStyle/>
          <a:p>
            <a:pPr fontAlgn="auto">
              <a:spcAft>
                <a:spcPts val="0"/>
              </a:spcAft>
              <a:buFont typeface="Arial" pitchFamily="34" charset="0"/>
              <a:buNone/>
              <a:defRPr/>
            </a:pPr>
            <a:r>
              <a:rPr lang="en-GB" dirty="0" smtClean="0"/>
              <a:t>Understand the theory of Just War</a:t>
            </a:r>
          </a:p>
          <a:p>
            <a:pPr fontAlgn="auto">
              <a:spcAft>
                <a:spcPts val="0"/>
              </a:spcAft>
              <a:buFont typeface="Arial" pitchFamily="34" charset="0"/>
              <a:buNone/>
              <a:defRPr/>
            </a:pPr>
            <a:endParaRPr lang="en-GB" dirty="0" smtClean="0"/>
          </a:p>
          <a:p>
            <a:pPr fontAlgn="auto">
              <a:spcAft>
                <a:spcPts val="0"/>
              </a:spcAft>
              <a:buFont typeface="Arial" pitchFamily="34" charset="0"/>
              <a:buChar char="•"/>
              <a:defRPr/>
            </a:pPr>
            <a:r>
              <a:rPr lang="en-GB" b="1" dirty="0" smtClean="0">
                <a:solidFill>
                  <a:schemeClr val="accent3">
                    <a:lumMod val="75000"/>
                  </a:schemeClr>
                </a:solidFill>
              </a:rPr>
              <a:t>Tasks</a:t>
            </a:r>
          </a:p>
          <a:p>
            <a:pPr fontAlgn="auto">
              <a:spcAft>
                <a:spcPts val="0"/>
              </a:spcAft>
              <a:buFont typeface="Arial" pitchFamily="34" charset="0"/>
              <a:buChar char="•"/>
              <a:defRPr/>
            </a:pPr>
            <a:r>
              <a:rPr lang="en-GB" dirty="0" smtClean="0"/>
              <a:t>Cause of War discussion</a:t>
            </a:r>
          </a:p>
          <a:p>
            <a:pPr fontAlgn="auto">
              <a:spcAft>
                <a:spcPts val="0"/>
              </a:spcAft>
              <a:buFont typeface="Arial" pitchFamily="34" charset="0"/>
              <a:buChar char="•"/>
              <a:defRPr/>
            </a:pPr>
            <a:r>
              <a:rPr lang="en-GB" dirty="0" smtClean="0"/>
              <a:t>Writing</a:t>
            </a:r>
          </a:p>
          <a:p>
            <a:pPr fontAlgn="auto">
              <a:spcAft>
                <a:spcPts val="0"/>
              </a:spcAft>
              <a:buFont typeface="Arial" pitchFamily="34" charset="0"/>
              <a:buChar char="•"/>
              <a:defRPr/>
            </a:pPr>
            <a:r>
              <a:rPr lang="en-GB" dirty="0" smtClean="0"/>
              <a:t>Debate</a:t>
            </a:r>
          </a:p>
          <a:p>
            <a:pPr fontAlgn="auto">
              <a:spcAft>
                <a:spcPts val="0"/>
              </a:spcAft>
              <a:buFont typeface="Arial" pitchFamily="34" charset="0"/>
              <a:buChar char="•"/>
              <a:defRPr/>
            </a:pPr>
            <a:r>
              <a:rPr lang="en-GB" dirty="0" smtClean="0"/>
              <a:t>Reflection</a:t>
            </a:r>
          </a:p>
          <a:p>
            <a:pPr fontAlgn="auto">
              <a:spcAft>
                <a:spcPts val="0"/>
              </a:spcAft>
              <a:buFont typeface="Arial" pitchFamily="34" charset="0"/>
              <a:buChar char="•"/>
              <a:defRPr/>
            </a:pPr>
            <a:r>
              <a:rPr lang="en-GB" dirty="0" smtClean="0"/>
              <a:t>6mark question</a:t>
            </a:r>
          </a:p>
          <a:p>
            <a:pPr fontAlgn="auto">
              <a:spcAft>
                <a:spcPts val="0"/>
              </a:spcAft>
              <a:buFont typeface="Arial" pitchFamily="34" charset="0"/>
              <a:buChar char="•"/>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437"/>
          </a:xfrm>
        </p:spPr>
        <p:txBody>
          <a:bodyPr rtlCol="0">
            <a:normAutofit fontScale="90000"/>
          </a:bodyPr>
          <a:lstStyle/>
          <a:p>
            <a:pPr algn="l" fontAlgn="auto">
              <a:spcAft>
                <a:spcPts val="0"/>
              </a:spcAft>
              <a:defRPr/>
            </a:pPr>
            <a:r>
              <a:rPr lang="en-GB" b="1" dirty="0" smtClean="0">
                <a:solidFill>
                  <a:schemeClr val="accent3">
                    <a:lumMod val="75000"/>
                  </a:schemeClr>
                </a:solidFill>
              </a:rPr>
              <a:t>Outcomes</a:t>
            </a:r>
            <a:endParaRPr lang="en-GB" dirty="0">
              <a:solidFill>
                <a:schemeClr val="accent3">
                  <a:lumMod val="75000"/>
                </a:schemeClr>
              </a:solidFill>
            </a:endParaRPr>
          </a:p>
        </p:txBody>
      </p:sp>
      <p:sp>
        <p:nvSpPr>
          <p:cNvPr id="15362" name="Content Placeholder 2"/>
          <p:cNvSpPr>
            <a:spLocks noGrp="1"/>
          </p:cNvSpPr>
          <p:nvPr>
            <p:ph idx="1"/>
          </p:nvPr>
        </p:nvSpPr>
        <p:spPr>
          <a:xfrm>
            <a:off x="457200" y="981075"/>
            <a:ext cx="8229600" cy="5616575"/>
          </a:xfrm>
        </p:spPr>
        <p:txBody>
          <a:bodyPr/>
          <a:lstStyle/>
          <a:p>
            <a:r>
              <a:rPr lang="en-GB" smtClean="0"/>
              <a:t>All to understand what is a Just War</a:t>
            </a:r>
          </a:p>
          <a:p>
            <a:r>
              <a:rPr lang="en-GB" smtClean="0"/>
              <a:t>All to know the conditions of a Just War</a:t>
            </a:r>
          </a:p>
          <a:p>
            <a:r>
              <a:rPr lang="en-GB" smtClean="0"/>
              <a:t>Most to take part in a discussion on Just War</a:t>
            </a:r>
          </a:p>
          <a:p>
            <a:r>
              <a:rPr lang="en-GB" smtClean="0"/>
              <a:t>Most to complete a 6 mark exam question </a:t>
            </a:r>
          </a:p>
          <a:p>
            <a:r>
              <a:rPr lang="en-GB" smtClean="0"/>
              <a:t>Few to be able to aware of variety of arguments surrounding Just War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rtlCol="0">
            <a:normAutofit/>
          </a:bodyPr>
          <a:lstStyle/>
          <a:p>
            <a:pPr fontAlgn="auto">
              <a:spcAft>
                <a:spcPts val="0"/>
              </a:spcAft>
              <a:defRPr/>
            </a:pPr>
            <a:r>
              <a:rPr lang="en-GB" dirty="0" smtClean="0">
                <a:solidFill>
                  <a:schemeClr val="accent3">
                    <a:lumMod val="75000"/>
                  </a:schemeClr>
                </a:solidFill>
              </a:rPr>
              <a:t>Cause of the War</a:t>
            </a:r>
            <a:endParaRPr lang="fr-FR" dirty="0" smtClean="0">
              <a:solidFill>
                <a:schemeClr val="accent3">
                  <a:lumMod val="75000"/>
                </a:schemeClr>
              </a:solidFill>
            </a:endParaRPr>
          </a:p>
        </p:txBody>
      </p:sp>
      <p:sp>
        <p:nvSpPr>
          <p:cNvPr id="16386" name="Rectangle 3"/>
          <p:cNvSpPr>
            <a:spLocks noGrp="1" noChangeArrowheads="1"/>
          </p:cNvSpPr>
          <p:nvPr>
            <p:ph sz="quarter" idx="1"/>
          </p:nvPr>
        </p:nvSpPr>
        <p:spPr>
          <a:xfrm>
            <a:off x="457200" y="1219200"/>
            <a:ext cx="8229600" cy="4937125"/>
          </a:xfrm>
        </p:spPr>
        <p:txBody>
          <a:bodyPr/>
          <a:lstStyle/>
          <a:p>
            <a:r>
              <a:rPr lang="en-GB" sz="2400" b="1" smtClean="0"/>
              <a:t>Background  to the Palestine conflict:</a:t>
            </a:r>
          </a:p>
          <a:p>
            <a:r>
              <a:rPr lang="en-GB" sz="2400" smtClean="0"/>
              <a:t>The Jews and the Arabs both regard the same area as their homeland</a:t>
            </a:r>
          </a:p>
          <a:p>
            <a:r>
              <a:rPr lang="en-GB" sz="2400" smtClean="0"/>
              <a:t>Israel occupied much of Palestine after a war in 1967.</a:t>
            </a:r>
          </a:p>
          <a:p>
            <a:r>
              <a:rPr lang="en-GB" sz="2400" smtClean="0"/>
              <a:t>The Palestinians want their land back, but Israel will only give it back if the Palestinians agree to Israel having the other land.</a:t>
            </a:r>
          </a:p>
          <a:p>
            <a:endParaRPr lang="fr-FR" sz="2400" smtClean="0"/>
          </a:p>
        </p:txBody>
      </p:sp>
      <p:pic>
        <p:nvPicPr>
          <p:cNvPr id="16387" name="Picture 5" descr="Israel-flag"/>
          <p:cNvPicPr>
            <a:picLocks noChangeAspect="1" noChangeArrowheads="1"/>
          </p:cNvPicPr>
          <p:nvPr/>
        </p:nvPicPr>
        <p:blipFill>
          <a:blip r:embed="rId2"/>
          <a:srcRect/>
          <a:stretch>
            <a:fillRect/>
          </a:stretch>
        </p:blipFill>
        <p:spPr bwMode="auto">
          <a:xfrm>
            <a:off x="5292725" y="4221163"/>
            <a:ext cx="1692275" cy="1096962"/>
          </a:xfrm>
          <a:prstGeom prst="rect">
            <a:avLst/>
          </a:prstGeom>
          <a:noFill/>
          <a:ln w="9525">
            <a:noFill/>
            <a:miter lim="800000"/>
            <a:headEnd/>
            <a:tailEnd/>
          </a:ln>
        </p:spPr>
      </p:pic>
      <p:pic>
        <p:nvPicPr>
          <p:cNvPr id="16388" name="Picture 7" descr="Palestine-flag"/>
          <p:cNvPicPr>
            <a:picLocks noChangeAspect="1" noChangeArrowheads="1"/>
          </p:cNvPicPr>
          <p:nvPr/>
        </p:nvPicPr>
        <p:blipFill>
          <a:blip r:embed="rId3"/>
          <a:srcRect/>
          <a:stretch>
            <a:fillRect/>
          </a:stretch>
        </p:blipFill>
        <p:spPr bwMode="auto">
          <a:xfrm>
            <a:off x="900113" y="4076700"/>
            <a:ext cx="1666875" cy="10810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fontAlgn="auto">
              <a:spcAft>
                <a:spcPts val="0"/>
              </a:spcAft>
              <a:defRPr/>
            </a:pPr>
            <a:r>
              <a:rPr lang="en-GB" dirty="0" smtClean="0">
                <a:solidFill>
                  <a:schemeClr val="accent3">
                    <a:lumMod val="75000"/>
                  </a:schemeClr>
                </a:solidFill>
              </a:rPr>
              <a:t>Cause of the War</a:t>
            </a:r>
            <a:endParaRPr lang="fr-FR" dirty="0" smtClean="0"/>
          </a:p>
        </p:txBody>
      </p:sp>
      <p:sp>
        <p:nvSpPr>
          <p:cNvPr id="17410" name="Rectangle 3"/>
          <p:cNvSpPr>
            <a:spLocks noGrp="1" noChangeArrowheads="1"/>
          </p:cNvSpPr>
          <p:nvPr>
            <p:ph sz="quarter" idx="1"/>
          </p:nvPr>
        </p:nvSpPr>
        <p:spPr>
          <a:xfrm>
            <a:off x="457200" y="1219200"/>
            <a:ext cx="8229600" cy="4937125"/>
          </a:xfrm>
        </p:spPr>
        <p:txBody>
          <a:bodyPr/>
          <a:lstStyle/>
          <a:p>
            <a:pPr>
              <a:lnSpc>
                <a:spcPct val="90000"/>
              </a:lnSpc>
            </a:pPr>
            <a:r>
              <a:rPr lang="en-GB" sz="2400" smtClean="0"/>
              <a:t>Background to the Kashmir conflict:</a:t>
            </a:r>
          </a:p>
          <a:p>
            <a:pPr>
              <a:lnSpc>
                <a:spcPct val="90000"/>
              </a:lnSpc>
            </a:pPr>
            <a:r>
              <a:rPr lang="en-GB" sz="2400" smtClean="0"/>
              <a:t>When Britain left India in 1947 the majority of Muslims areas of the north did not join India but became the Muslim state of West Pakistan and East Pakistan (now Bangladesh)</a:t>
            </a:r>
          </a:p>
          <a:p>
            <a:pPr>
              <a:lnSpc>
                <a:spcPct val="90000"/>
              </a:lnSpc>
            </a:pPr>
            <a:r>
              <a:rPr lang="en-GB" sz="2400" smtClean="0"/>
              <a:t>Kashmir was mainly Muslim, but did not join Pakistan because the ruler was Hindu and there were a lot of Hindus in Kashmir.</a:t>
            </a:r>
          </a:p>
          <a:p>
            <a:pPr>
              <a:lnSpc>
                <a:spcPct val="90000"/>
              </a:lnSpc>
            </a:pPr>
            <a:r>
              <a:rPr lang="en-GB" sz="2400" smtClean="0"/>
              <a:t>Ever since Pakistan and Muslim Kashmir rebels have been fighting to make Kashmir an independent Muslim state</a:t>
            </a:r>
          </a:p>
          <a:p>
            <a:pPr>
              <a:lnSpc>
                <a:spcPct val="90000"/>
              </a:lnSpc>
            </a:pPr>
            <a:endParaRPr lang="fr-FR" sz="2400" smtClean="0"/>
          </a:p>
        </p:txBody>
      </p:sp>
      <p:pic>
        <p:nvPicPr>
          <p:cNvPr id="17411" name="Picture 4" descr="Pakistan-flag"/>
          <p:cNvPicPr>
            <a:picLocks noChangeAspect="1" noChangeArrowheads="1"/>
          </p:cNvPicPr>
          <p:nvPr/>
        </p:nvPicPr>
        <p:blipFill>
          <a:blip r:embed="rId2"/>
          <a:srcRect/>
          <a:stretch>
            <a:fillRect/>
          </a:stretch>
        </p:blipFill>
        <p:spPr bwMode="auto">
          <a:xfrm>
            <a:off x="611188" y="4408488"/>
            <a:ext cx="2305050" cy="1550987"/>
          </a:xfrm>
          <a:prstGeom prst="rect">
            <a:avLst/>
          </a:prstGeom>
          <a:noFill/>
          <a:ln w="9525">
            <a:noFill/>
            <a:miter lim="800000"/>
            <a:headEnd/>
            <a:tailEnd/>
          </a:ln>
        </p:spPr>
      </p:pic>
      <p:pic>
        <p:nvPicPr>
          <p:cNvPr id="17412" name="Picture 5" descr="India-flag"/>
          <p:cNvPicPr>
            <a:picLocks noChangeAspect="1" noChangeArrowheads="1"/>
          </p:cNvPicPr>
          <p:nvPr/>
        </p:nvPicPr>
        <p:blipFill>
          <a:blip r:embed="rId3"/>
          <a:srcRect/>
          <a:stretch>
            <a:fillRect/>
          </a:stretch>
        </p:blipFill>
        <p:spPr bwMode="auto">
          <a:xfrm>
            <a:off x="6443663" y="4868863"/>
            <a:ext cx="1763712" cy="1143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5038"/>
            <a:ext cx="8229600" cy="3921125"/>
          </a:xfrm>
        </p:spPr>
        <p:txBody>
          <a:bodyPr rtlCol="0">
            <a:normAutofit/>
          </a:bodyPr>
          <a:lstStyle/>
          <a:p>
            <a:pPr fontAlgn="auto">
              <a:spcAft>
                <a:spcPts val="0"/>
              </a:spcAft>
              <a:buFont typeface="Arial" pitchFamily="34" charset="0"/>
              <a:buChar char="•"/>
              <a:defRPr/>
            </a:pPr>
            <a:r>
              <a:rPr lang="en-GB" dirty="0" smtClean="0">
                <a:solidFill>
                  <a:schemeClr val="accent3">
                    <a:lumMod val="75000"/>
                  </a:schemeClr>
                </a:solidFill>
              </a:rPr>
              <a:t>War is sometimes unavoidable and so can be justified. The theory to decide whether a war is justified is know as the just war theory. </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smtClean="0"/>
              <a:t>Linked to Thomas Aquinas in Christianity it is also known in Hinduism, Islam, Judaism and Buddhism</a:t>
            </a:r>
            <a:endParaRPr lang="en-GB" dirty="0"/>
          </a:p>
        </p:txBody>
      </p:sp>
      <p:pic>
        <p:nvPicPr>
          <p:cNvPr id="18434" name="Picture 2"/>
          <p:cNvPicPr>
            <a:picLocks noChangeAspect="1" noChangeArrowheads="1"/>
          </p:cNvPicPr>
          <p:nvPr/>
        </p:nvPicPr>
        <p:blipFill>
          <a:blip r:embed="rId2"/>
          <a:srcRect/>
          <a:stretch>
            <a:fillRect/>
          </a:stretch>
        </p:blipFill>
        <p:spPr bwMode="auto">
          <a:xfrm>
            <a:off x="6588125" y="188913"/>
            <a:ext cx="2352675" cy="1943100"/>
          </a:xfrm>
          <a:prstGeom prst="rect">
            <a:avLst/>
          </a:prstGeom>
          <a:noFill/>
          <a:ln w="9525">
            <a:noFill/>
            <a:miter lim="800000"/>
            <a:headEnd/>
            <a:tailEnd/>
          </a:ln>
        </p:spPr>
      </p:pic>
      <p:pic>
        <p:nvPicPr>
          <p:cNvPr id="18435" name="Picture 3"/>
          <p:cNvPicPr>
            <a:picLocks noChangeAspect="1" noChangeArrowheads="1"/>
          </p:cNvPicPr>
          <p:nvPr/>
        </p:nvPicPr>
        <p:blipFill>
          <a:blip r:embed="rId3"/>
          <a:srcRect/>
          <a:stretch>
            <a:fillRect/>
          </a:stretch>
        </p:blipFill>
        <p:spPr bwMode="auto">
          <a:xfrm>
            <a:off x="323850" y="188913"/>
            <a:ext cx="2171700" cy="21050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437"/>
          </a:xfrm>
        </p:spPr>
        <p:txBody>
          <a:bodyPr rtlCol="0">
            <a:normAutofit fontScale="90000"/>
          </a:bodyPr>
          <a:lstStyle/>
          <a:p>
            <a:pPr algn="l" fontAlgn="auto">
              <a:spcAft>
                <a:spcPts val="0"/>
              </a:spcAft>
              <a:defRPr/>
            </a:pPr>
            <a:r>
              <a:rPr lang="en-GB" b="1" dirty="0" smtClean="0">
                <a:solidFill>
                  <a:schemeClr val="accent3">
                    <a:lumMod val="75000"/>
                  </a:schemeClr>
                </a:solidFill>
              </a:rPr>
              <a:t>What is a Just War?</a:t>
            </a:r>
            <a:endParaRPr lang="en-GB" dirty="0">
              <a:solidFill>
                <a:schemeClr val="accent3">
                  <a:lumMod val="75000"/>
                </a:schemeClr>
              </a:solidFill>
            </a:endParaRPr>
          </a:p>
        </p:txBody>
      </p:sp>
      <p:sp>
        <p:nvSpPr>
          <p:cNvPr id="3" name="Content Placeholder 2"/>
          <p:cNvSpPr>
            <a:spLocks noGrp="1"/>
          </p:cNvSpPr>
          <p:nvPr>
            <p:ph idx="1"/>
          </p:nvPr>
        </p:nvSpPr>
        <p:spPr>
          <a:xfrm>
            <a:off x="457200" y="981075"/>
            <a:ext cx="8229600" cy="5616575"/>
          </a:xfrm>
        </p:spPr>
        <p:txBody>
          <a:bodyPr rtlCol="0">
            <a:normAutofit fontScale="70000" lnSpcReduction="20000"/>
          </a:bodyPr>
          <a:lstStyle/>
          <a:p>
            <a:pPr fontAlgn="auto">
              <a:spcAft>
                <a:spcPts val="0"/>
              </a:spcAft>
              <a:buFont typeface="Arial" pitchFamily="34" charset="0"/>
              <a:buChar char="•"/>
              <a:defRPr/>
            </a:pPr>
            <a:r>
              <a:rPr lang="en-GB" dirty="0" smtClean="0">
                <a:solidFill>
                  <a:schemeClr val="accent3">
                    <a:lumMod val="75000"/>
                  </a:schemeClr>
                </a:solidFill>
              </a:rPr>
              <a:t>Six conditions must be satisfied for a war to be considered just:</a:t>
            </a:r>
          </a:p>
          <a:p>
            <a:pPr fontAlgn="auto">
              <a:spcAft>
                <a:spcPts val="0"/>
              </a:spcAft>
              <a:buFont typeface="Arial" pitchFamily="34" charset="0"/>
              <a:buChar char="•"/>
              <a:defRPr/>
            </a:pPr>
            <a:r>
              <a:rPr lang="en-GB" dirty="0" smtClean="0"/>
              <a:t>The war must be for a just cause.</a:t>
            </a:r>
          </a:p>
          <a:p>
            <a:pPr fontAlgn="auto">
              <a:spcAft>
                <a:spcPts val="0"/>
              </a:spcAft>
              <a:buFont typeface="Arial" pitchFamily="34" charset="0"/>
              <a:buChar char="•"/>
              <a:defRPr/>
            </a:pPr>
            <a:r>
              <a:rPr lang="en-GB" dirty="0" smtClean="0"/>
              <a:t>The war must be lawfully declared by a lawful authority (</a:t>
            </a:r>
            <a:r>
              <a:rPr lang="en-GB" dirty="0" err="1" smtClean="0"/>
              <a:t>e.g.UN</a:t>
            </a:r>
            <a:r>
              <a:rPr lang="en-GB" dirty="0" smtClean="0"/>
              <a:t>).</a:t>
            </a:r>
          </a:p>
          <a:p>
            <a:pPr fontAlgn="auto">
              <a:spcAft>
                <a:spcPts val="0"/>
              </a:spcAft>
              <a:buFont typeface="Arial" pitchFamily="34" charset="0"/>
              <a:buChar char="•"/>
              <a:defRPr/>
            </a:pPr>
            <a:r>
              <a:rPr lang="en-GB" dirty="0" smtClean="0"/>
              <a:t>The intention behind the war must be good e.g. peace.</a:t>
            </a:r>
          </a:p>
          <a:p>
            <a:pPr fontAlgn="auto">
              <a:spcAft>
                <a:spcPts val="0"/>
              </a:spcAft>
              <a:buFont typeface="Arial" pitchFamily="34" charset="0"/>
              <a:buChar char="•"/>
              <a:defRPr/>
            </a:pPr>
            <a:r>
              <a:rPr lang="en-GB" dirty="0" smtClean="0"/>
              <a:t>All other ways of resolving the problem should have been tried first.</a:t>
            </a:r>
          </a:p>
          <a:p>
            <a:pPr fontAlgn="auto">
              <a:spcAft>
                <a:spcPts val="0"/>
              </a:spcAft>
              <a:buFont typeface="Arial" pitchFamily="34" charset="0"/>
              <a:buChar char="•"/>
              <a:defRPr/>
            </a:pPr>
            <a:r>
              <a:rPr lang="en-GB" dirty="0" smtClean="0"/>
              <a:t>There must be a reasonable chance of success.</a:t>
            </a:r>
          </a:p>
          <a:p>
            <a:pPr fontAlgn="auto">
              <a:spcAft>
                <a:spcPts val="0"/>
              </a:spcAft>
              <a:buFont typeface="Arial" pitchFamily="34" charset="0"/>
              <a:buChar char="•"/>
              <a:defRPr/>
            </a:pPr>
            <a:r>
              <a:rPr lang="en-GB" dirty="0" smtClean="0"/>
              <a:t>The means used must be in proportion to the end that the war seeks to achieve.</a:t>
            </a:r>
          </a:p>
          <a:p>
            <a:pPr fontAlgn="auto">
              <a:spcAft>
                <a:spcPts val="0"/>
              </a:spcAft>
              <a:buFont typeface="Arial" pitchFamily="34" charset="0"/>
              <a:buNone/>
              <a:defRPr/>
            </a:pPr>
            <a:endParaRPr lang="en-GB" dirty="0" smtClean="0"/>
          </a:p>
          <a:p>
            <a:pPr fontAlgn="auto">
              <a:spcAft>
                <a:spcPts val="0"/>
              </a:spcAft>
              <a:buFont typeface="Arial" pitchFamily="34" charset="0"/>
              <a:buChar char="•"/>
              <a:defRPr/>
            </a:pPr>
            <a:r>
              <a:rPr lang="en-GB" b="1" dirty="0" smtClean="0">
                <a:solidFill>
                  <a:schemeClr val="accent3">
                    <a:lumMod val="75000"/>
                  </a:schemeClr>
                </a:solidFill>
              </a:rPr>
              <a:t>How should a Just War be fought?</a:t>
            </a:r>
          </a:p>
          <a:p>
            <a:pPr fontAlgn="auto">
              <a:spcAft>
                <a:spcPts val="0"/>
              </a:spcAft>
              <a:buFont typeface="Arial" pitchFamily="34" charset="0"/>
              <a:buChar char="•"/>
              <a:defRPr/>
            </a:pPr>
            <a:r>
              <a:rPr lang="en-GB" dirty="0" smtClean="0"/>
              <a:t>A war that starts as a Just War may stop being a Just War if the means used to wage it are inappropriate.</a:t>
            </a:r>
          </a:p>
          <a:p>
            <a:pPr fontAlgn="auto">
              <a:spcAft>
                <a:spcPts val="0"/>
              </a:spcAft>
              <a:buFont typeface="Arial" pitchFamily="34" charset="0"/>
              <a:buChar char="•"/>
              <a:defRPr/>
            </a:pPr>
            <a:r>
              <a:rPr lang="en-GB" dirty="0" smtClean="0"/>
              <a:t>Innocent people and non-combatants should not be harmed.</a:t>
            </a:r>
          </a:p>
          <a:p>
            <a:pPr fontAlgn="auto">
              <a:spcAft>
                <a:spcPts val="0"/>
              </a:spcAft>
              <a:buFont typeface="Arial" pitchFamily="34" charset="0"/>
              <a:buChar char="•"/>
              <a:defRPr/>
            </a:pPr>
            <a:r>
              <a:rPr lang="en-GB" dirty="0" smtClean="0"/>
              <a:t>Only appropriate force should be used. </a:t>
            </a:r>
          </a:p>
          <a:p>
            <a:pPr lvl="1" fontAlgn="auto">
              <a:spcAft>
                <a:spcPts val="0"/>
              </a:spcAft>
              <a:buFont typeface="Arial" pitchFamily="34" charset="0"/>
              <a:buChar char="–"/>
              <a:defRPr/>
            </a:pPr>
            <a:r>
              <a:rPr lang="en-GB" dirty="0" smtClean="0"/>
              <a:t>This applies to both the sort of force, and how much force is used. </a:t>
            </a:r>
          </a:p>
          <a:p>
            <a:pPr fontAlgn="auto">
              <a:spcAft>
                <a:spcPts val="0"/>
              </a:spcAft>
              <a:buFont typeface="Arial" pitchFamily="34" charset="0"/>
              <a:buChar char="•"/>
              <a:defRPr/>
            </a:pPr>
            <a:r>
              <a:rPr lang="en-GB" dirty="0" smtClean="0"/>
              <a:t>Internationally agreed conventions regulating war must be obeyed. </a:t>
            </a:r>
          </a:p>
          <a:p>
            <a:pPr fontAlgn="auto">
              <a:spcAft>
                <a:spcPts val="0"/>
              </a:spcAft>
              <a:buFont typeface="Arial" pitchFamily="34" charset="0"/>
              <a:buChar char="•"/>
              <a:defRP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3775"/>
          </a:xfrm>
        </p:spPr>
        <p:txBody>
          <a:bodyPr rtlCol="0">
            <a:normAutofit fontScale="90000"/>
          </a:bodyPr>
          <a:lstStyle/>
          <a:p>
            <a:pPr fontAlgn="auto">
              <a:spcAft>
                <a:spcPts val="0"/>
              </a:spcAft>
              <a:defRPr/>
            </a:pPr>
            <a:r>
              <a:rPr lang="en-GB" dirty="0" smtClean="0">
                <a:solidFill>
                  <a:schemeClr val="accent3">
                    <a:lumMod val="75000"/>
                  </a:schemeClr>
                </a:solidFill>
              </a:rPr>
              <a:t>Put it to the Test...... </a:t>
            </a:r>
            <a:r>
              <a:rPr lang="en-GB" dirty="0" smtClean="0">
                <a:solidFill>
                  <a:schemeClr val="accent3">
                    <a:lumMod val="75000"/>
                  </a:schemeClr>
                </a:solidFill>
                <a:hlinkClick r:id="rId2"/>
              </a:rPr>
              <a:t>WW2</a:t>
            </a:r>
            <a:r>
              <a:rPr lang="en-GB" dirty="0" smtClean="0">
                <a:solidFill>
                  <a:schemeClr val="accent3">
                    <a:lumMod val="75000"/>
                  </a:schemeClr>
                </a:solidFill>
              </a:rPr>
              <a:t/>
            </a:r>
            <a:br>
              <a:rPr lang="en-GB" dirty="0" smtClean="0">
                <a:solidFill>
                  <a:schemeClr val="accent3">
                    <a:lumMod val="75000"/>
                  </a:schemeClr>
                </a:solidFill>
              </a:rPr>
            </a:br>
            <a:endParaRPr lang="en-GB" dirty="0">
              <a:solidFill>
                <a:schemeClr val="accent3">
                  <a:lumMod val="75000"/>
                </a:schemeClr>
              </a:solidFill>
            </a:endParaRPr>
          </a:p>
        </p:txBody>
      </p:sp>
      <p:sp>
        <p:nvSpPr>
          <p:cNvPr id="20482" name="Content Placeholder 2"/>
          <p:cNvSpPr>
            <a:spLocks noGrp="1"/>
          </p:cNvSpPr>
          <p:nvPr>
            <p:ph idx="1"/>
          </p:nvPr>
        </p:nvSpPr>
        <p:spPr/>
        <p:txBody>
          <a:bodyPr/>
          <a:lstStyle/>
          <a:p>
            <a:endParaRPr lang="en-GB" smtClean="0"/>
          </a:p>
          <a:p>
            <a:pPr>
              <a:buFont typeface="Arial" charset="0"/>
              <a:buNone/>
            </a:pPr>
            <a:endParaRPr lang="en-GB" smtClean="0"/>
          </a:p>
        </p:txBody>
      </p:sp>
      <p:pic>
        <p:nvPicPr>
          <p:cNvPr id="20483" name="Picture 2"/>
          <p:cNvPicPr>
            <a:picLocks noChangeAspect="1" noChangeArrowheads="1"/>
          </p:cNvPicPr>
          <p:nvPr/>
        </p:nvPicPr>
        <p:blipFill>
          <a:blip r:embed="rId3"/>
          <a:srcRect/>
          <a:stretch>
            <a:fillRect/>
          </a:stretch>
        </p:blipFill>
        <p:spPr bwMode="auto">
          <a:xfrm>
            <a:off x="7019925" y="4365625"/>
            <a:ext cx="1971675" cy="2324100"/>
          </a:xfrm>
          <a:prstGeom prst="rect">
            <a:avLst/>
          </a:prstGeom>
          <a:noFill/>
          <a:ln w="9525">
            <a:noFill/>
            <a:miter lim="800000"/>
            <a:headEnd/>
            <a:tailEnd/>
          </a:ln>
        </p:spPr>
      </p:pic>
      <p:pic>
        <p:nvPicPr>
          <p:cNvPr id="20484" name="Picture 3"/>
          <p:cNvPicPr>
            <a:picLocks noChangeAspect="1" noChangeArrowheads="1"/>
          </p:cNvPicPr>
          <p:nvPr/>
        </p:nvPicPr>
        <p:blipFill>
          <a:blip r:embed="rId4"/>
          <a:srcRect/>
          <a:stretch>
            <a:fillRect/>
          </a:stretch>
        </p:blipFill>
        <p:spPr bwMode="auto">
          <a:xfrm>
            <a:off x="971550" y="4076700"/>
            <a:ext cx="2466975" cy="1847850"/>
          </a:xfrm>
          <a:prstGeom prst="rect">
            <a:avLst/>
          </a:prstGeom>
          <a:noFill/>
          <a:ln w="9525">
            <a:noFill/>
            <a:miter lim="800000"/>
            <a:headEnd/>
            <a:tailEnd/>
          </a:ln>
        </p:spPr>
      </p:pic>
      <p:pic>
        <p:nvPicPr>
          <p:cNvPr id="20485" name="Picture 4"/>
          <p:cNvPicPr>
            <a:picLocks noChangeAspect="1" noChangeArrowheads="1"/>
          </p:cNvPicPr>
          <p:nvPr/>
        </p:nvPicPr>
        <p:blipFill>
          <a:blip r:embed="rId5"/>
          <a:srcRect/>
          <a:stretch>
            <a:fillRect/>
          </a:stretch>
        </p:blipFill>
        <p:spPr bwMode="auto">
          <a:xfrm>
            <a:off x="6804025" y="1557338"/>
            <a:ext cx="2038350" cy="2238375"/>
          </a:xfrm>
          <a:prstGeom prst="rect">
            <a:avLst/>
          </a:prstGeom>
          <a:noFill/>
          <a:ln w="9525">
            <a:noFill/>
            <a:miter lim="800000"/>
            <a:headEnd/>
            <a:tailEnd/>
          </a:ln>
        </p:spPr>
      </p:pic>
      <p:pic>
        <p:nvPicPr>
          <p:cNvPr id="20486" name="Picture 5"/>
          <p:cNvPicPr>
            <a:picLocks noChangeAspect="1" noChangeArrowheads="1"/>
          </p:cNvPicPr>
          <p:nvPr/>
        </p:nvPicPr>
        <p:blipFill>
          <a:blip r:embed="rId6"/>
          <a:srcRect/>
          <a:stretch>
            <a:fillRect/>
          </a:stretch>
        </p:blipFill>
        <p:spPr bwMode="auto">
          <a:xfrm>
            <a:off x="3995738" y="3789363"/>
            <a:ext cx="2419350" cy="1895475"/>
          </a:xfrm>
          <a:prstGeom prst="rect">
            <a:avLst/>
          </a:prstGeom>
          <a:noFill/>
          <a:ln w="9525">
            <a:noFill/>
            <a:miter lim="800000"/>
            <a:headEnd/>
            <a:tailEnd/>
          </a:ln>
        </p:spPr>
      </p:pic>
      <p:pic>
        <p:nvPicPr>
          <p:cNvPr id="20487" name="Picture 6"/>
          <p:cNvPicPr>
            <a:picLocks noChangeAspect="1" noChangeArrowheads="1"/>
          </p:cNvPicPr>
          <p:nvPr/>
        </p:nvPicPr>
        <p:blipFill>
          <a:blip r:embed="rId7"/>
          <a:srcRect/>
          <a:stretch>
            <a:fillRect/>
          </a:stretch>
        </p:blipFill>
        <p:spPr bwMode="auto">
          <a:xfrm>
            <a:off x="3779838" y="1484313"/>
            <a:ext cx="2733675" cy="1676400"/>
          </a:xfrm>
          <a:prstGeom prst="rect">
            <a:avLst/>
          </a:prstGeom>
          <a:noFill/>
          <a:ln w="9525">
            <a:noFill/>
            <a:miter lim="800000"/>
            <a:headEnd/>
            <a:tailEnd/>
          </a:ln>
        </p:spPr>
      </p:pic>
      <p:pic>
        <p:nvPicPr>
          <p:cNvPr id="20488" name="Picture 7"/>
          <p:cNvPicPr>
            <a:picLocks noChangeAspect="1" noChangeArrowheads="1"/>
          </p:cNvPicPr>
          <p:nvPr/>
        </p:nvPicPr>
        <p:blipFill>
          <a:blip r:embed="rId8"/>
          <a:srcRect/>
          <a:stretch>
            <a:fillRect/>
          </a:stretch>
        </p:blipFill>
        <p:spPr bwMode="auto">
          <a:xfrm>
            <a:off x="611188" y="1700213"/>
            <a:ext cx="2581275" cy="17716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875"/>
          </a:xfrm>
        </p:spPr>
        <p:txBody>
          <a:bodyPr rtlCol="0">
            <a:normAutofit/>
          </a:bodyPr>
          <a:lstStyle/>
          <a:p>
            <a:pPr fontAlgn="auto">
              <a:spcAft>
                <a:spcPts val="0"/>
              </a:spcAft>
              <a:defRPr/>
            </a:pPr>
            <a:r>
              <a:rPr lang="en-GB" dirty="0" smtClean="0">
                <a:solidFill>
                  <a:schemeClr val="accent3">
                    <a:lumMod val="75000"/>
                  </a:schemeClr>
                </a:solidFill>
              </a:rPr>
              <a:t>Reflection</a:t>
            </a:r>
            <a:endParaRPr lang="en-GB" dirty="0">
              <a:solidFill>
                <a:schemeClr val="accent3">
                  <a:lumMod val="75000"/>
                </a:schemeClr>
              </a:solidFill>
            </a:endParaRPr>
          </a:p>
        </p:txBody>
      </p:sp>
      <p:sp>
        <p:nvSpPr>
          <p:cNvPr id="3" name="Content Placeholder 2"/>
          <p:cNvSpPr>
            <a:spLocks noGrp="1"/>
          </p:cNvSpPr>
          <p:nvPr>
            <p:ph idx="1"/>
          </p:nvPr>
        </p:nvSpPr>
        <p:spPr>
          <a:xfrm>
            <a:off x="457200" y="1600200"/>
            <a:ext cx="8362950" cy="4525963"/>
          </a:xfrm>
        </p:spPr>
        <p:txBody>
          <a:bodyPr rtlCol="0">
            <a:normAutofit fontScale="85000" lnSpcReduction="10000"/>
          </a:bodyPr>
          <a:lstStyle/>
          <a:p>
            <a:pPr fontAlgn="auto">
              <a:spcAft>
                <a:spcPts val="0"/>
              </a:spcAft>
              <a:buFont typeface="Arial" pitchFamily="34" charset="0"/>
              <a:buChar char="•"/>
              <a:defRPr/>
            </a:pPr>
            <a:r>
              <a:rPr lang="en-GB" i="1" dirty="0" smtClean="0">
                <a:solidFill>
                  <a:schemeClr val="accent3">
                    <a:lumMod val="75000"/>
                  </a:schemeClr>
                </a:solidFill>
              </a:rPr>
              <a:t>Can a war ever be just?</a:t>
            </a:r>
          </a:p>
          <a:p>
            <a:pPr fontAlgn="auto">
              <a:spcAft>
                <a:spcPts val="0"/>
              </a:spcAft>
              <a:buFont typeface="Arial" pitchFamily="34" charset="0"/>
              <a:buChar char="•"/>
              <a:defRPr/>
            </a:pPr>
            <a:endParaRPr lang="en-GB" i="1" dirty="0">
              <a:solidFill>
                <a:schemeClr val="accent3">
                  <a:lumMod val="75000"/>
                </a:schemeClr>
              </a:solidFill>
            </a:endParaRPr>
          </a:p>
          <a:p>
            <a:pPr fontAlgn="auto">
              <a:spcAft>
                <a:spcPts val="0"/>
              </a:spcAft>
              <a:buFont typeface="Arial" pitchFamily="34" charset="0"/>
              <a:buChar char="•"/>
              <a:defRPr/>
            </a:pPr>
            <a:r>
              <a:rPr lang="en-GB" i="1" dirty="0" smtClean="0">
                <a:solidFill>
                  <a:schemeClr val="accent3">
                    <a:lumMod val="75000"/>
                  </a:schemeClr>
                </a:solidFill>
              </a:rPr>
              <a:t>Use examples?</a:t>
            </a:r>
          </a:p>
          <a:p>
            <a:pPr fontAlgn="auto">
              <a:spcAft>
                <a:spcPts val="0"/>
              </a:spcAft>
              <a:buFont typeface="Arial" pitchFamily="34" charset="0"/>
              <a:buNone/>
              <a:defRPr/>
            </a:pPr>
            <a:endParaRPr lang="en-GB" dirty="0"/>
          </a:p>
          <a:p>
            <a:pPr fontAlgn="auto">
              <a:spcAft>
                <a:spcPts val="0"/>
              </a:spcAft>
              <a:buFont typeface="Arial" pitchFamily="34" charset="0"/>
              <a:buNone/>
              <a:defRPr/>
            </a:pPr>
            <a:r>
              <a:rPr lang="en-GB" dirty="0" smtClean="0"/>
              <a:t>‘war can never be right.’</a:t>
            </a:r>
          </a:p>
          <a:p>
            <a:pPr marL="571500" indent="-571500" fontAlgn="auto">
              <a:spcAft>
                <a:spcPts val="0"/>
              </a:spcAft>
              <a:buFont typeface="Arial" pitchFamily="34" charset="0"/>
              <a:buAutoNum type="romanLcPeriod"/>
              <a:defRPr/>
            </a:pPr>
            <a:r>
              <a:rPr lang="en-GB" dirty="0" smtClean="0"/>
              <a:t>Do you agree? Give reasons for your opinion? 3marks</a:t>
            </a:r>
          </a:p>
          <a:p>
            <a:pPr marL="571500" indent="-571500" fontAlgn="auto">
              <a:spcAft>
                <a:spcPts val="0"/>
              </a:spcAft>
              <a:buFont typeface="Arial" pitchFamily="34" charset="0"/>
              <a:buAutoNum type="romanLcPeriod"/>
              <a:defRPr/>
            </a:pPr>
            <a:r>
              <a:rPr lang="en-GB" dirty="0" smtClean="0"/>
              <a:t>Give reasons why some people may disagree with you. 3marks</a:t>
            </a:r>
          </a:p>
          <a:p>
            <a:pPr marL="571500" indent="-571500" fontAlgn="auto">
              <a:spcAft>
                <a:spcPts val="0"/>
              </a:spcAft>
              <a:buFont typeface="Arial" pitchFamily="34" charset="0"/>
              <a:buNone/>
              <a:defRPr/>
            </a:pPr>
            <a:r>
              <a:rPr lang="en-GB" dirty="0" smtClean="0"/>
              <a:t>In your answer you should refer to at least one religion</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451</Words>
  <Application>Microsoft Office PowerPoint</Application>
  <PresentationFormat>On-screen Show (4:3)</PresentationFormat>
  <Paragraphs>55</Paragraphs>
  <Slides>9</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9</vt:i4>
      </vt:variant>
    </vt:vector>
  </HeadingPairs>
  <TitlesOfParts>
    <vt:vector size="12" baseType="lpstr">
      <vt:lpstr>Calibri</vt:lpstr>
      <vt:lpstr>Arial</vt:lpstr>
      <vt:lpstr>Office Theme</vt:lpstr>
      <vt:lpstr>Just Wars</vt:lpstr>
      <vt:lpstr>Big Picture</vt:lpstr>
      <vt:lpstr>Outcomes</vt:lpstr>
      <vt:lpstr>Cause of the War</vt:lpstr>
      <vt:lpstr>Cause of the War</vt:lpstr>
      <vt:lpstr>Slide 6</vt:lpstr>
      <vt:lpstr>What is a Just War?</vt:lpstr>
      <vt:lpstr>Put it to the Test...... WW2 </vt:lpstr>
      <vt:lpstr>Reflection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 Wars</dc:title>
  <dc:creator>katy</dc:creator>
  <cp:lastModifiedBy>kreeves</cp:lastModifiedBy>
  <cp:revision>4</cp:revision>
  <dcterms:created xsi:type="dcterms:W3CDTF">2011-02-27T21:13:55Z</dcterms:created>
  <dcterms:modified xsi:type="dcterms:W3CDTF">2011-02-28T11:19:13Z</dcterms:modified>
</cp:coreProperties>
</file>