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2" r:id="rId3"/>
    <p:sldId id="257" r:id="rId4"/>
    <p:sldId id="260" r:id="rId5"/>
    <p:sldId id="263" r:id="rId6"/>
    <p:sldId id="264" r:id="rId7"/>
    <p:sldId id="261" r:id="rId8"/>
    <p:sldId id="259"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1" d="100"/>
          <a:sy n="91" d="100"/>
        </p:scale>
        <p:origin x="-9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7A268DA8-FE6C-41B0-BE00-14BED2212C7D}" type="datetimeFigureOut">
              <a:rPr lang="en-GB"/>
              <a:pPr>
                <a:defRPr/>
              </a:pPr>
              <a:t>16/07/2010</a:t>
            </a:fld>
            <a:endParaRPr lang="en-GB"/>
          </a:p>
        </p:txBody>
      </p:sp>
      <p:sp>
        <p:nvSpPr>
          <p:cNvPr id="7" name="Footer Placeholder 19"/>
          <p:cNvSpPr>
            <a:spLocks noGrp="1"/>
          </p:cNvSpPr>
          <p:nvPr>
            <p:ph type="ftr" sz="quarter" idx="11"/>
          </p:nvPr>
        </p:nvSpPr>
        <p:spPr/>
        <p:txBody>
          <a:bodyPr/>
          <a:lstStyle>
            <a:lvl1pPr>
              <a:defRPr/>
            </a:lvl1pPr>
            <a:extLst/>
          </a:lstStyle>
          <a:p>
            <a:pPr>
              <a:defRPr/>
            </a:pPr>
            <a:endParaRPr lang="en-GB"/>
          </a:p>
        </p:txBody>
      </p:sp>
      <p:sp>
        <p:nvSpPr>
          <p:cNvPr id="8" name="Slide Number Placeholder 9"/>
          <p:cNvSpPr>
            <a:spLocks noGrp="1"/>
          </p:cNvSpPr>
          <p:nvPr>
            <p:ph type="sldNum" sz="quarter" idx="12"/>
          </p:nvPr>
        </p:nvSpPr>
        <p:spPr/>
        <p:txBody>
          <a:bodyPr/>
          <a:lstStyle>
            <a:lvl1pPr>
              <a:defRPr/>
            </a:lvl1pPr>
            <a:extLst/>
          </a:lstStyle>
          <a:p>
            <a:pPr>
              <a:defRPr/>
            </a:pPr>
            <a:fld id="{73BC0265-43A4-4483-B182-5218DC551D5F}"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89D7D986-07AC-40FB-8A88-7E043042E77C}" type="datetimeFigureOut">
              <a:rPr lang="en-GB"/>
              <a:pPr>
                <a:defRPr/>
              </a:pPr>
              <a:t>16/07/2010</a:t>
            </a:fld>
            <a:endParaRPr lang="en-GB"/>
          </a:p>
        </p:txBody>
      </p:sp>
      <p:sp>
        <p:nvSpPr>
          <p:cNvPr id="5" name="Footer Placeholder 9"/>
          <p:cNvSpPr>
            <a:spLocks noGrp="1"/>
          </p:cNvSpPr>
          <p:nvPr>
            <p:ph type="ftr" sz="quarter" idx="11"/>
          </p:nvPr>
        </p:nvSpPr>
        <p:spPr/>
        <p:txBody>
          <a:bodyPr/>
          <a:lstStyle>
            <a:lvl1pPr>
              <a:defRPr/>
            </a:lvl1pPr>
          </a:lstStyle>
          <a:p>
            <a:pPr>
              <a:defRPr/>
            </a:pPr>
            <a:endParaRPr lang="en-GB"/>
          </a:p>
        </p:txBody>
      </p:sp>
      <p:sp>
        <p:nvSpPr>
          <p:cNvPr id="6" name="Slide Number Placeholder 21"/>
          <p:cNvSpPr>
            <a:spLocks noGrp="1"/>
          </p:cNvSpPr>
          <p:nvPr>
            <p:ph type="sldNum" sz="quarter" idx="12"/>
          </p:nvPr>
        </p:nvSpPr>
        <p:spPr/>
        <p:txBody>
          <a:bodyPr/>
          <a:lstStyle>
            <a:lvl1pPr>
              <a:defRPr/>
            </a:lvl1pPr>
          </a:lstStyle>
          <a:p>
            <a:pPr>
              <a:defRPr/>
            </a:pPr>
            <a:fld id="{002F13D5-B6FF-49FF-9F11-351374EF7E70}"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5DE84BDF-3014-4144-B591-D322265B9F6F}" type="datetimeFigureOut">
              <a:rPr lang="en-GB"/>
              <a:pPr>
                <a:defRPr/>
              </a:pPr>
              <a:t>16/07/2010</a:t>
            </a:fld>
            <a:endParaRPr lang="en-GB"/>
          </a:p>
        </p:txBody>
      </p:sp>
      <p:sp>
        <p:nvSpPr>
          <p:cNvPr id="5" name="Footer Placeholder 9"/>
          <p:cNvSpPr>
            <a:spLocks noGrp="1"/>
          </p:cNvSpPr>
          <p:nvPr>
            <p:ph type="ftr" sz="quarter" idx="11"/>
          </p:nvPr>
        </p:nvSpPr>
        <p:spPr/>
        <p:txBody>
          <a:bodyPr/>
          <a:lstStyle>
            <a:lvl1pPr>
              <a:defRPr/>
            </a:lvl1pPr>
          </a:lstStyle>
          <a:p>
            <a:pPr>
              <a:defRPr/>
            </a:pPr>
            <a:endParaRPr lang="en-GB"/>
          </a:p>
        </p:txBody>
      </p:sp>
      <p:sp>
        <p:nvSpPr>
          <p:cNvPr id="6" name="Slide Number Placeholder 21"/>
          <p:cNvSpPr>
            <a:spLocks noGrp="1"/>
          </p:cNvSpPr>
          <p:nvPr>
            <p:ph type="sldNum" sz="quarter" idx="12"/>
          </p:nvPr>
        </p:nvSpPr>
        <p:spPr/>
        <p:txBody>
          <a:bodyPr/>
          <a:lstStyle>
            <a:lvl1pPr>
              <a:defRPr/>
            </a:lvl1pPr>
          </a:lstStyle>
          <a:p>
            <a:pPr>
              <a:defRPr/>
            </a:pPr>
            <a:fld id="{C09DE21B-8061-4B18-A74D-4CEFAF57C5D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A88BC0D7-F0C8-48E9-8934-130C0216A76A}" type="datetimeFigureOut">
              <a:rPr lang="en-GB"/>
              <a:pPr>
                <a:defRPr/>
              </a:pPr>
              <a:t>16/07/2010</a:t>
            </a:fld>
            <a:endParaRPr lang="en-GB"/>
          </a:p>
        </p:txBody>
      </p:sp>
      <p:sp>
        <p:nvSpPr>
          <p:cNvPr id="5" name="Footer Placeholder 9"/>
          <p:cNvSpPr>
            <a:spLocks noGrp="1"/>
          </p:cNvSpPr>
          <p:nvPr>
            <p:ph type="ftr" sz="quarter" idx="11"/>
          </p:nvPr>
        </p:nvSpPr>
        <p:spPr/>
        <p:txBody>
          <a:bodyPr/>
          <a:lstStyle>
            <a:lvl1pPr>
              <a:defRPr/>
            </a:lvl1pPr>
          </a:lstStyle>
          <a:p>
            <a:pPr>
              <a:defRPr/>
            </a:pPr>
            <a:endParaRPr lang="en-GB"/>
          </a:p>
        </p:txBody>
      </p:sp>
      <p:sp>
        <p:nvSpPr>
          <p:cNvPr id="6" name="Slide Number Placeholder 21"/>
          <p:cNvSpPr>
            <a:spLocks noGrp="1"/>
          </p:cNvSpPr>
          <p:nvPr>
            <p:ph type="sldNum" sz="quarter" idx="12"/>
          </p:nvPr>
        </p:nvSpPr>
        <p:spPr/>
        <p:txBody>
          <a:bodyPr/>
          <a:lstStyle>
            <a:lvl1pPr>
              <a:defRPr/>
            </a:lvl1pPr>
          </a:lstStyle>
          <a:p>
            <a:pPr>
              <a:defRPr/>
            </a:pPr>
            <a:fld id="{6BDC86FC-82E3-4222-89E7-DEBC6B5FD08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A7682F60-847E-4D8E-971D-4D3BF8B0CC21}" type="datetimeFigureOut">
              <a:rPr lang="en-GB"/>
              <a:pPr>
                <a:defRPr/>
              </a:pPr>
              <a:t>16/07/2010</a:t>
            </a:fld>
            <a:endParaRPr lang="en-GB"/>
          </a:p>
        </p:txBody>
      </p:sp>
      <p:sp>
        <p:nvSpPr>
          <p:cNvPr id="9" name="Footer Placeholder 4"/>
          <p:cNvSpPr>
            <a:spLocks noGrp="1"/>
          </p:cNvSpPr>
          <p:nvPr>
            <p:ph type="ftr" sz="quarter" idx="11"/>
          </p:nvPr>
        </p:nvSpPr>
        <p:spPr/>
        <p:txBody>
          <a:bodyPr/>
          <a:lstStyle>
            <a:lvl1pPr>
              <a:defRPr/>
            </a:lvl1pPr>
            <a:extLst/>
          </a:lstStyle>
          <a:p>
            <a:pPr>
              <a:defRPr/>
            </a:pPr>
            <a:endParaRPr lang="en-GB"/>
          </a:p>
        </p:txBody>
      </p:sp>
      <p:sp>
        <p:nvSpPr>
          <p:cNvPr id="10" name="Slide Number Placeholder 5"/>
          <p:cNvSpPr>
            <a:spLocks noGrp="1"/>
          </p:cNvSpPr>
          <p:nvPr>
            <p:ph type="sldNum" sz="quarter" idx="12"/>
          </p:nvPr>
        </p:nvSpPr>
        <p:spPr/>
        <p:txBody>
          <a:bodyPr/>
          <a:lstStyle>
            <a:lvl1pPr>
              <a:defRPr/>
            </a:lvl1pPr>
            <a:extLst/>
          </a:lstStyle>
          <a:p>
            <a:pPr>
              <a:defRPr/>
            </a:pPr>
            <a:fld id="{9B6AA20E-8D75-485B-87BF-C2953923A53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F2FCE985-140C-4560-A868-C865E3448067}" type="datetimeFigureOut">
              <a:rPr lang="en-GB"/>
              <a:pPr>
                <a:defRPr/>
              </a:pPr>
              <a:t>16/07/2010</a:t>
            </a:fld>
            <a:endParaRPr lang="en-GB"/>
          </a:p>
        </p:txBody>
      </p:sp>
      <p:sp>
        <p:nvSpPr>
          <p:cNvPr id="6" name="Footer Placeholder 9"/>
          <p:cNvSpPr>
            <a:spLocks noGrp="1"/>
          </p:cNvSpPr>
          <p:nvPr>
            <p:ph type="ftr" sz="quarter" idx="11"/>
          </p:nvPr>
        </p:nvSpPr>
        <p:spPr/>
        <p:txBody>
          <a:bodyPr/>
          <a:lstStyle>
            <a:lvl1pPr>
              <a:defRPr/>
            </a:lvl1pPr>
          </a:lstStyle>
          <a:p>
            <a:pPr>
              <a:defRPr/>
            </a:pPr>
            <a:endParaRPr lang="en-GB"/>
          </a:p>
        </p:txBody>
      </p:sp>
      <p:sp>
        <p:nvSpPr>
          <p:cNvPr id="7" name="Slide Number Placeholder 21"/>
          <p:cNvSpPr>
            <a:spLocks noGrp="1"/>
          </p:cNvSpPr>
          <p:nvPr>
            <p:ph type="sldNum" sz="quarter" idx="12"/>
          </p:nvPr>
        </p:nvSpPr>
        <p:spPr/>
        <p:txBody>
          <a:bodyPr/>
          <a:lstStyle>
            <a:lvl1pPr>
              <a:defRPr/>
            </a:lvl1pPr>
          </a:lstStyle>
          <a:p>
            <a:pPr>
              <a:defRPr/>
            </a:pPr>
            <a:fld id="{D9DB1140-279D-4D3D-8838-AD7A86B6740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05F99D7D-0278-490E-A582-0C48F0DDAE50}" type="datetimeFigureOut">
              <a:rPr lang="en-GB"/>
              <a:pPr>
                <a:defRPr/>
              </a:pPr>
              <a:t>16/07/2010</a:t>
            </a:fld>
            <a:endParaRPr lang="en-GB"/>
          </a:p>
        </p:txBody>
      </p:sp>
      <p:sp>
        <p:nvSpPr>
          <p:cNvPr id="8" name="Footer Placeholder 7"/>
          <p:cNvSpPr>
            <a:spLocks noGrp="1"/>
          </p:cNvSpPr>
          <p:nvPr>
            <p:ph type="ftr" sz="quarter" idx="11"/>
          </p:nvPr>
        </p:nvSpPr>
        <p:spPr/>
        <p:txBody>
          <a:bodyPr/>
          <a:lstStyle>
            <a:lvl1pPr>
              <a:defRPr/>
            </a:lvl1pPr>
            <a:extLst/>
          </a:lstStyle>
          <a:p>
            <a:pPr>
              <a:defRPr/>
            </a:pPr>
            <a:endParaRPr lang="en-GB"/>
          </a:p>
        </p:txBody>
      </p:sp>
      <p:sp>
        <p:nvSpPr>
          <p:cNvPr id="9" name="Slide Number Placeholder 8"/>
          <p:cNvSpPr>
            <a:spLocks noGrp="1"/>
          </p:cNvSpPr>
          <p:nvPr>
            <p:ph type="sldNum" sz="quarter" idx="12"/>
          </p:nvPr>
        </p:nvSpPr>
        <p:spPr/>
        <p:txBody>
          <a:bodyPr/>
          <a:lstStyle>
            <a:lvl1pPr>
              <a:defRPr/>
            </a:lvl1pPr>
            <a:extLst/>
          </a:lstStyle>
          <a:p>
            <a:pPr>
              <a:defRPr/>
            </a:pPr>
            <a:fld id="{6D5D6221-7F55-4802-AF61-E9E9A4ADC02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B134DC75-A2C8-434C-929B-8E7CE430DE66}" type="datetimeFigureOut">
              <a:rPr lang="en-GB"/>
              <a:pPr>
                <a:defRPr/>
              </a:pPr>
              <a:t>16/07/2010</a:t>
            </a:fld>
            <a:endParaRPr lang="en-GB"/>
          </a:p>
        </p:txBody>
      </p:sp>
      <p:sp>
        <p:nvSpPr>
          <p:cNvPr id="4" name="Footer Placeholder 9"/>
          <p:cNvSpPr>
            <a:spLocks noGrp="1"/>
          </p:cNvSpPr>
          <p:nvPr>
            <p:ph type="ftr" sz="quarter" idx="11"/>
          </p:nvPr>
        </p:nvSpPr>
        <p:spPr/>
        <p:txBody>
          <a:bodyPr/>
          <a:lstStyle>
            <a:lvl1pPr>
              <a:defRPr/>
            </a:lvl1pPr>
          </a:lstStyle>
          <a:p>
            <a:pPr>
              <a:defRPr/>
            </a:pPr>
            <a:endParaRPr lang="en-GB"/>
          </a:p>
        </p:txBody>
      </p:sp>
      <p:sp>
        <p:nvSpPr>
          <p:cNvPr id="5" name="Slide Number Placeholder 21"/>
          <p:cNvSpPr>
            <a:spLocks noGrp="1"/>
          </p:cNvSpPr>
          <p:nvPr>
            <p:ph type="sldNum" sz="quarter" idx="12"/>
          </p:nvPr>
        </p:nvSpPr>
        <p:spPr/>
        <p:txBody>
          <a:bodyPr/>
          <a:lstStyle>
            <a:lvl1pPr>
              <a:defRPr/>
            </a:lvl1pPr>
          </a:lstStyle>
          <a:p>
            <a:pPr>
              <a:defRPr/>
            </a:pPr>
            <a:fld id="{AD4726A4-B580-40A1-9CDE-3750E90E245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97ABF450-B4C5-4856-A099-5C24182306AF}" type="datetimeFigureOut">
              <a:rPr lang="en-GB"/>
              <a:pPr>
                <a:defRPr/>
              </a:pPr>
              <a:t>16/07/2010</a:t>
            </a:fld>
            <a:endParaRPr lang="en-GB"/>
          </a:p>
        </p:txBody>
      </p:sp>
      <p:sp>
        <p:nvSpPr>
          <p:cNvPr id="5" name="Footer Placeholder 2"/>
          <p:cNvSpPr>
            <a:spLocks noGrp="1"/>
          </p:cNvSpPr>
          <p:nvPr>
            <p:ph type="ftr" sz="quarter" idx="11"/>
          </p:nvPr>
        </p:nvSpPr>
        <p:spPr/>
        <p:txBody>
          <a:bodyPr/>
          <a:lstStyle>
            <a:lvl1pPr>
              <a:defRPr/>
            </a:lvl1pPr>
            <a:extLst/>
          </a:lstStyle>
          <a:p>
            <a:pPr>
              <a:defRPr/>
            </a:pPr>
            <a:endParaRPr lang="en-GB"/>
          </a:p>
        </p:txBody>
      </p:sp>
      <p:sp>
        <p:nvSpPr>
          <p:cNvPr id="6" name="Slide Number Placeholder 3"/>
          <p:cNvSpPr>
            <a:spLocks noGrp="1"/>
          </p:cNvSpPr>
          <p:nvPr>
            <p:ph type="sldNum" sz="quarter" idx="12"/>
          </p:nvPr>
        </p:nvSpPr>
        <p:spPr/>
        <p:txBody>
          <a:bodyPr/>
          <a:lstStyle>
            <a:lvl1pPr>
              <a:defRPr/>
            </a:lvl1pPr>
            <a:extLst/>
          </a:lstStyle>
          <a:p>
            <a:pPr>
              <a:defRPr/>
            </a:pPr>
            <a:fld id="{9977A3CA-1259-487B-85A2-7990D4554FF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D882D69D-D14D-4D29-8212-F63EE17AFF8F}" type="datetimeFigureOut">
              <a:rPr lang="en-GB"/>
              <a:pPr>
                <a:defRPr/>
              </a:pPr>
              <a:t>16/07/2010</a:t>
            </a:fld>
            <a:endParaRPr lang="en-GB"/>
          </a:p>
        </p:txBody>
      </p:sp>
      <p:sp>
        <p:nvSpPr>
          <p:cNvPr id="6" name="Footer Placeholder 5"/>
          <p:cNvSpPr>
            <a:spLocks noGrp="1"/>
          </p:cNvSpPr>
          <p:nvPr>
            <p:ph type="ftr" sz="quarter" idx="11"/>
          </p:nvPr>
        </p:nvSpPr>
        <p:spPr/>
        <p:txBody>
          <a:bodyPr/>
          <a:lstStyle>
            <a:lvl1pPr>
              <a:defRPr/>
            </a:lvl1pPr>
            <a:extLst/>
          </a:lstStyle>
          <a:p>
            <a:pPr>
              <a:defRPr/>
            </a:pP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BC483F4B-6272-4EEF-978D-022FD4E5933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8B3FF174-7972-4DBD-9FE6-6329CBE82B69}" type="datetimeFigureOut">
              <a:rPr lang="en-GB"/>
              <a:pPr>
                <a:defRPr/>
              </a:pPr>
              <a:t>16/07/2010</a:t>
            </a:fld>
            <a:endParaRPr lang="en-GB"/>
          </a:p>
        </p:txBody>
      </p:sp>
      <p:sp>
        <p:nvSpPr>
          <p:cNvPr id="9" name="Footer Placeholder 5"/>
          <p:cNvSpPr>
            <a:spLocks noGrp="1"/>
          </p:cNvSpPr>
          <p:nvPr>
            <p:ph type="ftr" sz="quarter" idx="11"/>
          </p:nvPr>
        </p:nvSpPr>
        <p:spPr/>
        <p:txBody>
          <a:bodyPr/>
          <a:lstStyle>
            <a:lvl1pPr>
              <a:defRPr/>
            </a:lvl1pPr>
            <a:extLst/>
          </a:lstStyle>
          <a:p>
            <a:pPr>
              <a:defRPr/>
            </a:pPr>
            <a:endParaRPr lang="en-GB"/>
          </a:p>
        </p:txBody>
      </p:sp>
      <p:sp>
        <p:nvSpPr>
          <p:cNvPr id="10" name="Slide Number Placeholder 6"/>
          <p:cNvSpPr>
            <a:spLocks noGrp="1"/>
          </p:cNvSpPr>
          <p:nvPr>
            <p:ph type="sldNum" sz="quarter" idx="12"/>
          </p:nvPr>
        </p:nvSpPr>
        <p:spPr/>
        <p:txBody>
          <a:bodyPr/>
          <a:lstStyle>
            <a:lvl1pPr>
              <a:defRPr/>
            </a:lvl1pPr>
            <a:extLst/>
          </a:lstStyle>
          <a:p>
            <a:pPr>
              <a:defRPr/>
            </a:pPr>
            <a:fld id="{5998048B-99F0-4164-915C-E8BCE98D95DB}"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6E954D51-81EF-423F-A332-DCBAB6E384C8}" type="datetimeFigureOut">
              <a:rPr lang="en-GB"/>
              <a:pPr>
                <a:defRPr/>
              </a:pPr>
              <a:t>16/07/2010</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en-GB"/>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8811D1A2-67C4-4C99-9A10-55DFAAC0A491}" type="slidenum">
              <a:rPr lang="en-GB"/>
              <a:pPr>
                <a:defRPr/>
              </a:pPr>
              <a:t>‹#›</a:t>
            </a:fld>
            <a:endParaRPr lang="en-GB"/>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20" r:id="rId1"/>
    <p:sldLayoutId id="2147483719" r:id="rId2"/>
    <p:sldLayoutId id="2147483721" r:id="rId3"/>
    <p:sldLayoutId id="2147483718" r:id="rId4"/>
    <p:sldLayoutId id="2147483722" r:id="rId5"/>
    <p:sldLayoutId id="2147483717" r:id="rId6"/>
    <p:sldLayoutId id="2147483723" r:id="rId7"/>
    <p:sldLayoutId id="2147483724" r:id="rId8"/>
    <p:sldLayoutId id="2147483725" r:id="rId9"/>
    <p:sldLayoutId id="2147483716" r:id="rId10"/>
    <p:sldLayoutId id="2147483715" r:id="rId11"/>
  </p:sldLayoutIdLst>
  <p:txStyles>
    <p:titleStyle>
      <a:lvl1pPr algn="l" rtl="0" eaLnBrk="0" fontAlgn="base" hangingPunct="0">
        <a:spcBef>
          <a:spcPct val="0"/>
        </a:spcBef>
        <a:spcAft>
          <a:spcPct val="0"/>
        </a:spcAft>
        <a:defRPr sz="4300" kern="1200">
          <a:solidFill>
            <a:srgbClr val="666666"/>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666666"/>
          </a:solidFill>
          <a:latin typeface="Gill Sans MT" pitchFamily="34" charset="0"/>
        </a:defRPr>
      </a:lvl2pPr>
      <a:lvl3pPr algn="l" rtl="0" eaLnBrk="0" fontAlgn="base" hangingPunct="0">
        <a:spcBef>
          <a:spcPct val="0"/>
        </a:spcBef>
        <a:spcAft>
          <a:spcPct val="0"/>
        </a:spcAft>
        <a:defRPr sz="4300">
          <a:solidFill>
            <a:srgbClr val="666666"/>
          </a:solidFill>
          <a:latin typeface="Gill Sans MT" pitchFamily="34" charset="0"/>
        </a:defRPr>
      </a:lvl3pPr>
      <a:lvl4pPr algn="l" rtl="0" eaLnBrk="0" fontAlgn="base" hangingPunct="0">
        <a:spcBef>
          <a:spcPct val="0"/>
        </a:spcBef>
        <a:spcAft>
          <a:spcPct val="0"/>
        </a:spcAft>
        <a:defRPr sz="4300">
          <a:solidFill>
            <a:srgbClr val="666666"/>
          </a:solidFill>
          <a:latin typeface="Gill Sans MT" pitchFamily="34" charset="0"/>
        </a:defRPr>
      </a:lvl4pPr>
      <a:lvl5pPr algn="l" rtl="0" eaLnBrk="0" fontAlgn="base" hangingPunct="0">
        <a:spcBef>
          <a:spcPct val="0"/>
        </a:spcBef>
        <a:spcAft>
          <a:spcPct val="0"/>
        </a:spcAft>
        <a:defRPr sz="4300">
          <a:solidFill>
            <a:srgbClr val="666666"/>
          </a:solidFill>
          <a:latin typeface="Gill Sans MT" pitchFamily="34" charset="0"/>
        </a:defRPr>
      </a:lvl5pPr>
      <a:lvl6pPr marL="457200" algn="l" rtl="0" fontAlgn="base">
        <a:spcBef>
          <a:spcPct val="0"/>
        </a:spcBef>
        <a:spcAft>
          <a:spcPct val="0"/>
        </a:spcAft>
        <a:defRPr sz="4300">
          <a:solidFill>
            <a:srgbClr val="666666"/>
          </a:solidFill>
          <a:latin typeface="Gill Sans MT" pitchFamily="34" charset="0"/>
        </a:defRPr>
      </a:lvl6pPr>
      <a:lvl7pPr marL="914400" algn="l" rtl="0" fontAlgn="base">
        <a:spcBef>
          <a:spcPct val="0"/>
        </a:spcBef>
        <a:spcAft>
          <a:spcPct val="0"/>
        </a:spcAft>
        <a:defRPr sz="4300">
          <a:solidFill>
            <a:srgbClr val="666666"/>
          </a:solidFill>
          <a:latin typeface="Gill Sans MT" pitchFamily="34" charset="0"/>
        </a:defRPr>
      </a:lvl7pPr>
      <a:lvl8pPr marL="1371600" algn="l" rtl="0" fontAlgn="base">
        <a:spcBef>
          <a:spcPct val="0"/>
        </a:spcBef>
        <a:spcAft>
          <a:spcPct val="0"/>
        </a:spcAft>
        <a:defRPr sz="4300">
          <a:solidFill>
            <a:srgbClr val="666666"/>
          </a:solidFill>
          <a:latin typeface="Gill Sans MT" pitchFamily="34" charset="0"/>
        </a:defRPr>
      </a:lvl8pPr>
      <a:lvl9pPr marL="1828800" algn="l" rtl="0" fontAlgn="base">
        <a:spcBef>
          <a:spcPct val="0"/>
        </a:spcBef>
        <a:spcAft>
          <a:spcPct val="0"/>
        </a:spcAft>
        <a:defRPr sz="4300">
          <a:solidFill>
            <a:srgbClr val="666666"/>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9C007F"/>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68007F"/>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925" y="360363"/>
            <a:ext cx="7407275" cy="1471612"/>
          </a:xfrm>
        </p:spPr>
        <p:txBody>
          <a:bodyPr/>
          <a:lstStyle/>
          <a:p>
            <a:pPr eaLnBrk="1" fontAlgn="auto" hangingPunct="1">
              <a:spcAft>
                <a:spcPts val="0"/>
              </a:spcAft>
              <a:defRPr/>
            </a:pPr>
            <a:r>
              <a:rPr lang="en-GB" dirty="0" smtClean="0">
                <a:solidFill>
                  <a:schemeClr val="tx2">
                    <a:satMod val="130000"/>
                  </a:schemeClr>
                </a:solidFill>
              </a:rPr>
              <a:t>Situation Ethics</a:t>
            </a:r>
            <a:endParaRPr lang="en-GB" dirty="0">
              <a:solidFill>
                <a:schemeClr val="tx2">
                  <a:satMod val="130000"/>
                </a:schemeClr>
              </a:solidFill>
            </a:endParaRPr>
          </a:p>
        </p:txBody>
      </p:sp>
      <p:sp>
        <p:nvSpPr>
          <p:cNvPr id="3" name="Subtitle 2"/>
          <p:cNvSpPr>
            <a:spLocks noGrp="1"/>
          </p:cNvSpPr>
          <p:nvPr>
            <p:ph type="subTitle" idx="1"/>
          </p:nvPr>
        </p:nvSpPr>
        <p:spPr>
          <a:xfrm>
            <a:off x="1431925" y="1849438"/>
            <a:ext cx="7407275" cy="1752600"/>
          </a:xfrm>
        </p:spPr>
        <p:txBody>
          <a:bodyPr>
            <a:normAutofit/>
          </a:bodyPr>
          <a:lstStyle/>
          <a:p>
            <a:pPr eaLnBrk="1" fontAlgn="auto" hangingPunct="1">
              <a:spcAft>
                <a:spcPts val="0"/>
              </a:spcAft>
              <a:buFont typeface="Wingdings 2"/>
              <a:buNone/>
              <a:defRPr/>
            </a:pPr>
            <a:endParaRPr lang="en-GB" dirty="0" smtClean="0"/>
          </a:p>
          <a:p>
            <a:pPr eaLnBrk="1" fontAlgn="auto" hangingPunct="1">
              <a:spcAft>
                <a:spcPts val="0"/>
              </a:spcAft>
              <a:buFont typeface="Wingdings 2"/>
              <a:buNone/>
              <a:defRPr/>
            </a:pPr>
            <a:endParaRPr lang="en-GB" dirty="0" smtClean="0"/>
          </a:p>
          <a:p>
            <a:pPr eaLnBrk="1" fontAlgn="auto" hangingPunct="1">
              <a:spcAft>
                <a:spcPts val="0"/>
              </a:spcAft>
              <a:buFont typeface="Wingdings 2"/>
              <a:buNone/>
              <a:defRPr/>
            </a:pPr>
            <a:r>
              <a:rPr lang="en-GB" dirty="0" smtClean="0"/>
              <a:t>What is meant by situation ethics?</a:t>
            </a:r>
            <a:endParaRPr lang="en-GB" dirty="0"/>
          </a:p>
        </p:txBody>
      </p:sp>
      <p:pic>
        <p:nvPicPr>
          <p:cNvPr id="13315" name="Picture 2"/>
          <p:cNvPicPr>
            <a:picLocks noChangeAspect="1" noChangeArrowheads="1"/>
          </p:cNvPicPr>
          <p:nvPr/>
        </p:nvPicPr>
        <p:blipFill>
          <a:blip r:embed="rId2"/>
          <a:srcRect/>
          <a:stretch>
            <a:fillRect/>
          </a:stretch>
        </p:blipFill>
        <p:spPr bwMode="auto">
          <a:xfrm>
            <a:off x="6300788" y="3644900"/>
            <a:ext cx="1984375" cy="158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solidFill>
                  <a:schemeClr val="tx2">
                    <a:satMod val="130000"/>
                  </a:schemeClr>
                </a:solidFill>
              </a:rPr>
              <a:t>Situation Ethics is..</a:t>
            </a:r>
            <a:endParaRPr lang="en-GB" dirty="0">
              <a:solidFill>
                <a:schemeClr val="tx2">
                  <a:satMod val="130000"/>
                </a:schemeClr>
              </a:solidFill>
            </a:endParaRPr>
          </a:p>
        </p:txBody>
      </p:sp>
      <p:sp>
        <p:nvSpPr>
          <p:cNvPr id="3" name="Content Placeholder 2"/>
          <p:cNvSpPr>
            <a:spLocks noGrp="1"/>
          </p:cNvSpPr>
          <p:nvPr>
            <p:ph idx="1"/>
          </p:nvPr>
        </p:nvSpPr>
        <p:spPr>
          <a:xfrm>
            <a:off x="1435100" y="1447800"/>
            <a:ext cx="7499350" cy="5410200"/>
          </a:xfrm>
        </p:spPr>
        <p:txBody>
          <a:bodyPr>
            <a:normAutofit fontScale="77500" lnSpcReduction="20000"/>
          </a:bodyPr>
          <a:lstStyle/>
          <a:p>
            <a:pPr marL="365760" indent="-283464" eaLnBrk="1" fontAlgn="auto" hangingPunct="1">
              <a:spcAft>
                <a:spcPts val="0"/>
              </a:spcAft>
              <a:buFont typeface="Wingdings 2"/>
              <a:buChar char=""/>
              <a:defRPr/>
            </a:pPr>
            <a:r>
              <a:rPr lang="en-GB" dirty="0" smtClean="0"/>
              <a:t>Idea decisions should be based on the most loving thing to do. Idea began with an American Christian thinker Joseph Fletcher. </a:t>
            </a:r>
          </a:p>
          <a:p>
            <a:pPr marL="365760" indent="-283464" eaLnBrk="1" fontAlgn="auto" hangingPunct="1">
              <a:spcAft>
                <a:spcPts val="0"/>
              </a:spcAft>
              <a:buFont typeface="Wingdings 2"/>
              <a:buChar char=""/>
              <a:defRPr/>
            </a:pPr>
            <a:r>
              <a:rPr lang="en-GB" dirty="0" smtClean="0"/>
              <a:t>Fletcher felt that just using the Bible was wrong so instead should use Jesus’ commandment to love your neighbour as yourself and on the situation. The elements of situation ethics were described by Joseph Fletcher;</a:t>
            </a:r>
          </a:p>
          <a:p>
            <a:pPr marL="365760" indent="-283464" eaLnBrk="1" fontAlgn="auto" hangingPunct="1">
              <a:spcAft>
                <a:spcPts val="0"/>
              </a:spcAft>
              <a:buFont typeface="Wingdings 2"/>
              <a:buChar char=""/>
              <a:defRPr/>
            </a:pPr>
            <a:r>
              <a:rPr lang="en-GB" sz="2800" i="1" dirty="0" smtClean="0"/>
              <a:t>Moral judgments are decisions, not conclusions </a:t>
            </a:r>
          </a:p>
          <a:p>
            <a:pPr marL="640080" lvl="1" indent="-237744" eaLnBrk="1" fontAlgn="auto" hangingPunct="1">
              <a:spcAft>
                <a:spcPts val="0"/>
              </a:spcAft>
              <a:buFont typeface="Verdana"/>
              <a:buChar char="◦"/>
              <a:defRPr/>
            </a:pPr>
            <a:r>
              <a:rPr lang="en-GB" i="1" dirty="0" smtClean="0"/>
              <a:t>Decisions ought to be made </a:t>
            </a:r>
            <a:r>
              <a:rPr lang="en-GB" i="1" dirty="0" err="1" smtClean="0"/>
              <a:t>situationally</a:t>
            </a:r>
            <a:r>
              <a:rPr lang="en-GB" i="1" dirty="0" smtClean="0"/>
              <a:t>, not prescriptively</a:t>
            </a:r>
          </a:p>
          <a:p>
            <a:pPr marL="640080" lvl="1" indent="-237744" eaLnBrk="1" fontAlgn="auto" hangingPunct="1">
              <a:spcAft>
                <a:spcPts val="0"/>
              </a:spcAft>
              <a:buFont typeface="Verdana"/>
              <a:buChar char="◦"/>
              <a:defRPr/>
            </a:pPr>
            <a:r>
              <a:rPr lang="en-GB" i="1" dirty="0" smtClean="0"/>
              <a:t>We should seek the well-being of people, rather than love principles.</a:t>
            </a:r>
          </a:p>
          <a:p>
            <a:pPr marL="365760" indent="-283464" eaLnBrk="1" fontAlgn="auto" hangingPunct="1">
              <a:spcAft>
                <a:spcPts val="0"/>
              </a:spcAft>
              <a:buFont typeface="Wingdings 2"/>
              <a:buChar char=""/>
              <a:defRPr/>
            </a:pPr>
            <a:endParaRPr lang="en-GB" dirty="0" smtClean="0"/>
          </a:p>
          <a:p>
            <a:pPr marL="365760" indent="-283464" eaLnBrk="1" fontAlgn="auto" hangingPunct="1">
              <a:spcAft>
                <a:spcPts val="0"/>
              </a:spcAft>
              <a:buFont typeface="Wingdings 2"/>
              <a:buChar char=""/>
              <a:defRPr/>
            </a:pPr>
            <a:r>
              <a:rPr lang="en-GB" dirty="0" smtClean="0"/>
              <a:t>Lets give it a go?</a:t>
            </a:r>
            <a:endParaRPr lang="en-GB" dirty="0"/>
          </a:p>
        </p:txBody>
      </p:sp>
      <p:pic>
        <p:nvPicPr>
          <p:cNvPr id="16387" name="Picture 2"/>
          <p:cNvPicPr>
            <a:picLocks noChangeAspect="1" noChangeArrowheads="1"/>
          </p:cNvPicPr>
          <p:nvPr/>
        </p:nvPicPr>
        <p:blipFill>
          <a:blip r:embed="rId2"/>
          <a:srcRect/>
          <a:stretch>
            <a:fillRect/>
          </a:stretch>
        </p:blipFill>
        <p:spPr bwMode="auto">
          <a:xfrm>
            <a:off x="7380288" y="0"/>
            <a:ext cx="1428750" cy="1428750"/>
          </a:xfrm>
          <a:prstGeom prst="rect">
            <a:avLst/>
          </a:prstGeom>
          <a:noFill/>
          <a:ln w="9525">
            <a:noFill/>
            <a:miter lim="800000"/>
            <a:headEnd/>
            <a:tailEnd/>
          </a:ln>
        </p:spPr>
      </p:pic>
      <p:sp>
        <p:nvSpPr>
          <p:cNvPr id="5" name="Rectangle 4"/>
          <p:cNvSpPr/>
          <p:nvPr/>
        </p:nvSpPr>
        <p:spPr>
          <a:xfrm>
            <a:off x="1908175" y="2565400"/>
            <a:ext cx="6264275" cy="29511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dirty="0"/>
              <a:t>Abortion is wrong however a girl of 14 has been raped by her step father and is pregnant?</a:t>
            </a:r>
          </a:p>
        </p:txBody>
      </p:sp>
      <p:sp>
        <p:nvSpPr>
          <p:cNvPr id="6" name="Oval 5"/>
          <p:cNvSpPr/>
          <p:nvPr/>
        </p:nvSpPr>
        <p:spPr>
          <a:xfrm>
            <a:off x="2124075" y="1052513"/>
            <a:ext cx="5976938" cy="3816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400" dirty="0"/>
              <a:t>The Bible says keep the Sabbath day holy however you need the additional money from working on a Sunday to keep your business and family afloat?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solidFill>
                  <a:schemeClr val="tx2">
                    <a:satMod val="130000"/>
                  </a:schemeClr>
                </a:solidFill>
              </a:rPr>
              <a:t>Big Picture</a:t>
            </a:r>
            <a:endParaRPr lang="en-GB" dirty="0">
              <a:solidFill>
                <a:schemeClr val="tx2">
                  <a:satMod val="130000"/>
                </a:schemeClr>
              </a:solidFill>
            </a:endParaRPr>
          </a:p>
        </p:txBody>
      </p:sp>
      <p:sp>
        <p:nvSpPr>
          <p:cNvPr id="14338" name="Content Placeholder 2"/>
          <p:cNvSpPr>
            <a:spLocks noGrp="1"/>
          </p:cNvSpPr>
          <p:nvPr>
            <p:ph idx="1"/>
          </p:nvPr>
        </p:nvSpPr>
        <p:spPr/>
        <p:txBody>
          <a:bodyPr/>
          <a:lstStyle/>
          <a:p>
            <a:pPr eaLnBrk="1" hangingPunct="1"/>
            <a:r>
              <a:rPr lang="en-GB" smtClean="0"/>
              <a:t>Moral decision making – another way is the use of situation ethics.</a:t>
            </a:r>
          </a:p>
          <a:p>
            <a:pPr eaLnBrk="1" hangingPunct="1"/>
            <a:endParaRPr lang="en-GB" smtClean="0"/>
          </a:p>
          <a:p>
            <a:pPr eaLnBrk="1" hangingPunct="1"/>
            <a:r>
              <a:rPr lang="en-GB" smtClean="0"/>
              <a:t>Skills – creative thinker</a:t>
            </a:r>
          </a:p>
          <a:p>
            <a:pPr eaLnBrk="1" hangingPunct="1"/>
            <a:r>
              <a:rPr lang="en-GB" smtClean="0"/>
              <a:t>A01 and A02</a:t>
            </a:r>
          </a:p>
          <a:p>
            <a:pPr eaLnBrk="1" hangingPunct="1"/>
            <a:endParaRPr lang="en-GB" smtClean="0"/>
          </a:p>
        </p:txBody>
      </p:sp>
      <p:pic>
        <p:nvPicPr>
          <p:cNvPr id="14339" name="Picture 2"/>
          <p:cNvPicPr>
            <a:picLocks noChangeAspect="1" noChangeArrowheads="1"/>
          </p:cNvPicPr>
          <p:nvPr/>
        </p:nvPicPr>
        <p:blipFill>
          <a:blip r:embed="rId2"/>
          <a:srcRect/>
          <a:stretch>
            <a:fillRect/>
          </a:stretch>
        </p:blipFill>
        <p:spPr bwMode="auto">
          <a:xfrm>
            <a:off x="6156325" y="2492375"/>
            <a:ext cx="2673350"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975"/>
            <a:ext cx="8686800" cy="4810125"/>
          </a:xfrm>
        </p:spPr>
        <p:txBody>
          <a:bodyPr>
            <a:normAutofit fontScale="92500" lnSpcReduction="20000"/>
          </a:bodyPr>
          <a:lstStyle/>
          <a:p>
            <a:pPr marL="365760" indent="-283464" eaLnBrk="1" fontAlgn="auto" hangingPunct="1">
              <a:spcAft>
                <a:spcPts val="0"/>
              </a:spcAft>
              <a:buFont typeface="Wingdings 2"/>
              <a:buChar char=""/>
              <a:defRPr/>
            </a:pPr>
            <a:r>
              <a:rPr lang="en-GB" dirty="0" smtClean="0"/>
              <a:t>All will know what is meant by situation ethics</a:t>
            </a:r>
          </a:p>
          <a:p>
            <a:pPr marL="365760" indent="-283464" eaLnBrk="1" fontAlgn="auto" hangingPunct="1">
              <a:spcAft>
                <a:spcPts val="0"/>
              </a:spcAft>
              <a:buFont typeface="Wingdings 2"/>
              <a:buChar char=""/>
              <a:defRPr/>
            </a:pPr>
            <a:endParaRPr lang="en-GB" dirty="0" smtClean="0"/>
          </a:p>
          <a:p>
            <a:pPr marL="365760" indent="-283464" eaLnBrk="1" fontAlgn="auto" hangingPunct="1">
              <a:spcAft>
                <a:spcPts val="0"/>
              </a:spcAft>
              <a:buFont typeface="Wingdings 2"/>
              <a:buChar char=""/>
              <a:defRPr/>
            </a:pPr>
            <a:r>
              <a:rPr lang="en-GB" dirty="0" smtClean="0"/>
              <a:t>Most will use situation ethics for making a decision on two scenarios</a:t>
            </a:r>
          </a:p>
          <a:p>
            <a:pPr marL="365760" indent="-283464" eaLnBrk="1" fontAlgn="auto" hangingPunct="1">
              <a:spcAft>
                <a:spcPts val="0"/>
              </a:spcAft>
              <a:buFont typeface="Wingdings 2"/>
              <a:buNone/>
              <a:defRPr/>
            </a:pPr>
            <a:endParaRPr lang="en-GB" dirty="0" smtClean="0"/>
          </a:p>
          <a:p>
            <a:pPr marL="365760" indent="-283464" eaLnBrk="1" fontAlgn="auto" hangingPunct="1">
              <a:spcAft>
                <a:spcPts val="0"/>
              </a:spcAft>
              <a:buFont typeface="Wingdings 2"/>
              <a:buChar char=""/>
              <a:defRPr/>
            </a:pPr>
            <a:r>
              <a:rPr lang="en-GB" dirty="0" smtClean="0"/>
              <a:t>Most will answer a two exam style questions using information provided in the lesson to a grade B level.</a:t>
            </a:r>
          </a:p>
          <a:p>
            <a:pPr marL="365760" indent="-283464" eaLnBrk="1" fontAlgn="auto" hangingPunct="1">
              <a:spcAft>
                <a:spcPts val="0"/>
              </a:spcAft>
              <a:buFont typeface="Wingdings 2"/>
              <a:buChar char=""/>
              <a:defRPr/>
            </a:pPr>
            <a:endParaRPr lang="en-GB" dirty="0" smtClean="0"/>
          </a:p>
          <a:p>
            <a:pPr marL="365760" indent="-283464" eaLnBrk="1" fontAlgn="auto" hangingPunct="1">
              <a:spcAft>
                <a:spcPts val="0"/>
              </a:spcAft>
              <a:buFont typeface="Wingdings 2"/>
              <a:buChar char=""/>
              <a:defRPr/>
            </a:pPr>
            <a:r>
              <a:rPr lang="en-GB" dirty="0" smtClean="0"/>
              <a:t>Few will look into a specific ethical issue and decide if there is an answer</a:t>
            </a:r>
          </a:p>
        </p:txBody>
      </p:sp>
      <p:sp>
        <p:nvSpPr>
          <p:cNvPr id="3" name="Title 2"/>
          <p:cNvSpPr>
            <a:spLocks noGrp="1"/>
          </p:cNvSpPr>
          <p:nvPr>
            <p:ph type="title"/>
          </p:nvPr>
        </p:nvSpPr>
        <p:spPr/>
        <p:txBody>
          <a:bodyPr/>
          <a:lstStyle/>
          <a:p>
            <a:pPr eaLnBrk="1" fontAlgn="auto" hangingPunct="1">
              <a:spcAft>
                <a:spcPts val="0"/>
              </a:spcAft>
              <a:defRPr/>
            </a:pPr>
            <a:r>
              <a:rPr lang="en-GB" dirty="0" smtClean="0">
                <a:solidFill>
                  <a:schemeClr val="tx2">
                    <a:satMod val="130000"/>
                  </a:schemeClr>
                </a:solidFill>
              </a:rPr>
              <a:t>Outcomes </a:t>
            </a:r>
            <a:endParaRPr lang="en-GB" dirty="0">
              <a:solidFill>
                <a:schemeClr val="tx2">
                  <a:satMod val="13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013" y="274638"/>
            <a:ext cx="7818437" cy="1143000"/>
          </a:xfrm>
        </p:spPr>
        <p:txBody>
          <a:bodyPr/>
          <a:lstStyle/>
          <a:p>
            <a:pPr eaLnBrk="1" fontAlgn="auto" hangingPunct="1">
              <a:spcAft>
                <a:spcPts val="0"/>
              </a:spcAft>
              <a:defRPr/>
            </a:pPr>
            <a:r>
              <a:rPr lang="en-GB" dirty="0" smtClean="0">
                <a:solidFill>
                  <a:schemeClr val="tx2">
                    <a:satMod val="130000"/>
                  </a:schemeClr>
                </a:solidFill>
              </a:rPr>
              <a:t>Debate between Christians</a:t>
            </a:r>
            <a:endParaRPr lang="en-GB" dirty="0">
              <a:solidFill>
                <a:schemeClr val="tx2">
                  <a:satMod val="130000"/>
                </a:schemeClr>
              </a:solidFill>
            </a:endParaRPr>
          </a:p>
        </p:txBody>
      </p:sp>
      <p:graphicFrame>
        <p:nvGraphicFramePr>
          <p:cNvPr id="4" name="Content Placeholder 3"/>
          <p:cNvGraphicFramePr>
            <a:graphicFrameLocks noGrp="1"/>
          </p:cNvGraphicFramePr>
          <p:nvPr>
            <p:ph idx="1"/>
          </p:nvPr>
        </p:nvGraphicFramePr>
        <p:xfrm>
          <a:off x="1116013" y="1466850"/>
          <a:ext cx="7818437" cy="4770438"/>
        </p:xfrm>
        <a:graphic>
          <a:graphicData uri="http://schemas.openxmlformats.org/drawingml/2006/table">
            <a:tbl>
              <a:tblPr firstRow="1" bandRow="1">
                <a:tableStyleId>{5C22544A-7EE6-4342-B048-85BDC9FD1C3A}</a:tableStyleId>
              </a:tblPr>
              <a:tblGrid>
                <a:gridCol w="3909219"/>
                <a:gridCol w="3909219"/>
              </a:tblGrid>
              <a:tr h="829072">
                <a:tc>
                  <a:txBody>
                    <a:bodyPr/>
                    <a:lstStyle/>
                    <a:p>
                      <a:r>
                        <a:rPr lang="en-GB" dirty="0" smtClean="0"/>
                        <a:t>Why</a:t>
                      </a:r>
                      <a:r>
                        <a:rPr lang="en-GB" baseline="0" dirty="0" smtClean="0"/>
                        <a:t> Christians use SE as a guide</a:t>
                      </a:r>
                      <a:endParaRPr lang="en-GB" dirty="0"/>
                    </a:p>
                  </a:txBody>
                  <a:tcPr/>
                </a:tc>
                <a:tc>
                  <a:txBody>
                    <a:bodyPr/>
                    <a:lstStyle/>
                    <a:p>
                      <a:r>
                        <a:rPr lang="en-GB" dirty="0" smtClean="0"/>
                        <a:t>Why some</a:t>
                      </a:r>
                      <a:r>
                        <a:rPr lang="en-GB" baseline="0" dirty="0" smtClean="0"/>
                        <a:t> Christians think SE is wrong</a:t>
                      </a:r>
                      <a:endParaRPr lang="en-GB" dirty="0"/>
                    </a:p>
                  </a:txBody>
                  <a:tcPr/>
                </a:tc>
              </a:tr>
              <a:tr h="3941871">
                <a:tc>
                  <a:txBody>
                    <a:bodyPr/>
                    <a:lstStyle/>
                    <a:p>
                      <a:r>
                        <a:rPr lang="en-GB" dirty="0" smtClean="0"/>
                        <a:t>Jesus healed a man on a Sabbath day. </a:t>
                      </a:r>
                    </a:p>
                    <a:p>
                      <a:endParaRPr lang="en-GB" dirty="0" smtClean="0"/>
                    </a:p>
                    <a:p>
                      <a:r>
                        <a:rPr lang="en-GB" dirty="0" smtClean="0"/>
                        <a:t>Wrong</a:t>
                      </a:r>
                      <a:r>
                        <a:rPr lang="en-GB" baseline="0" dirty="0" smtClean="0"/>
                        <a:t> to ignore the consequences of actions. You should only do what produces good results</a:t>
                      </a:r>
                    </a:p>
                    <a:p>
                      <a:endParaRPr lang="en-GB" baseline="0" dirty="0" smtClean="0"/>
                    </a:p>
                    <a:p>
                      <a:r>
                        <a:rPr lang="en-GB" baseline="0" dirty="0" smtClean="0"/>
                        <a:t>Jesus said only laws are to love God and love your neighbour, means that Christians should always do what will have the most loving results</a:t>
                      </a:r>
                    </a:p>
                    <a:p>
                      <a:endParaRPr lang="en-GB" baseline="0" dirty="0" smtClean="0"/>
                    </a:p>
                    <a:p>
                      <a:r>
                        <a:rPr lang="en-GB" baseline="0" dirty="0" smtClean="0"/>
                        <a:t>Christianity is the religion of love and forgiveness</a:t>
                      </a:r>
                      <a:endParaRPr lang="en-GB" dirty="0"/>
                    </a:p>
                  </a:txBody>
                  <a:tcPr/>
                </a:tc>
                <a:tc>
                  <a:txBody>
                    <a:bodyPr/>
                    <a:lstStyle/>
                    <a:p>
                      <a:r>
                        <a:rPr lang="en-GB" dirty="0" smtClean="0"/>
                        <a:t>They think God would not have given laws in the Bible if they were not to be followed</a:t>
                      </a:r>
                    </a:p>
                    <a:p>
                      <a:endParaRPr lang="en-GB" dirty="0" smtClean="0"/>
                    </a:p>
                    <a:p>
                      <a:r>
                        <a:rPr lang="en-GB" dirty="0" smtClean="0"/>
                        <a:t>We should follow</a:t>
                      </a:r>
                      <a:r>
                        <a:rPr lang="en-GB" baseline="0" dirty="0" smtClean="0"/>
                        <a:t> the 10 Commandments</a:t>
                      </a:r>
                    </a:p>
                    <a:p>
                      <a:endParaRPr lang="en-GB" baseline="0" dirty="0" smtClean="0"/>
                    </a:p>
                    <a:p>
                      <a:r>
                        <a:rPr lang="en-GB" baseline="0" dirty="0" smtClean="0"/>
                        <a:t>The Church knows better what Christians should do than the individual</a:t>
                      </a:r>
                    </a:p>
                    <a:p>
                      <a:endParaRPr lang="en-GB" baseline="0" dirty="0" smtClean="0"/>
                    </a:p>
                    <a:p>
                      <a:r>
                        <a:rPr lang="en-GB" baseline="0" dirty="0" smtClean="0"/>
                        <a:t>They claim you can never know all the facts</a:t>
                      </a:r>
                      <a:endParaRPr lang="en-GB"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solidFill>
                  <a:schemeClr val="tx2">
                    <a:satMod val="130000"/>
                  </a:schemeClr>
                </a:solidFill>
              </a:rPr>
              <a:t>Questions - Timed </a:t>
            </a:r>
            <a:endParaRPr lang="en-GB" dirty="0">
              <a:solidFill>
                <a:schemeClr val="tx2">
                  <a:satMod val="130000"/>
                </a:schemeClr>
              </a:solidFill>
            </a:endParaRPr>
          </a:p>
        </p:txBody>
      </p:sp>
      <p:sp>
        <p:nvSpPr>
          <p:cNvPr id="18434" name="Content Placeholder 2"/>
          <p:cNvSpPr>
            <a:spLocks noGrp="1"/>
          </p:cNvSpPr>
          <p:nvPr>
            <p:ph idx="1"/>
          </p:nvPr>
        </p:nvSpPr>
        <p:spPr/>
        <p:txBody>
          <a:bodyPr/>
          <a:lstStyle/>
          <a:p>
            <a:pPr eaLnBrk="1" hangingPunct="1"/>
            <a:r>
              <a:rPr lang="en-GB" smtClean="0"/>
              <a:t>Do you think situation ethics is a good way of making moral decisions? Give two reasons for your points of view (4)</a:t>
            </a:r>
          </a:p>
          <a:p>
            <a:pPr eaLnBrk="1" hangingPunct="1"/>
            <a:endParaRPr lang="en-GB" smtClean="0"/>
          </a:p>
          <a:p>
            <a:pPr eaLnBrk="1" hangingPunct="1"/>
            <a:r>
              <a:rPr lang="en-GB" smtClean="0"/>
              <a:t>Explain why some Christians believe situation ethics is the most Christian way of making moral decisions. (8)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850900"/>
          </a:xfrm>
        </p:spPr>
        <p:txBody>
          <a:bodyPr/>
          <a:lstStyle/>
          <a:p>
            <a:pPr eaLnBrk="1" fontAlgn="auto" hangingPunct="1">
              <a:spcAft>
                <a:spcPts val="0"/>
              </a:spcAft>
              <a:defRPr/>
            </a:pPr>
            <a:r>
              <a:rPr lang="en-GB" dirty="0" smtClean="0">
                <a:solidFill>
                  <a:schemeClr val="tx2">
                    <a:satMod val="130000"/>
                  </a:schemeClr>
                </a:solidFill>
              </a:rPr>
              <a:t>A Just War</a:t>
            </a:r>
            <a:endParaRPr lang="en-GB" dirty="0">
              <a:solidFill>
                <a:schemeClr val="tx2">
                  <a:satMod val="130000"/>
                </a:schemeClr>
              </a:solidFill>
            </a:endParaRPr>
          </a:p>
        </p:txBody>
      </p:sp>
      <p:sp>
        <p:nvSpPr>
          <p:cNvPr id="19458" name="Content Placeholder 2"/>
          <p:cNvSpPr>
            <a:spLocks noGrp="1"/>
          </p:cNvSpPr>
          <p:nvPr>
            <p:ph idx="1"/>
          </p:nvPr>
        </p:nvSpPr>
        <p:spPr>
          <a:xfrm>
            <a:off x="1435100" y="1052513"/>
            <a:ext cx="7499350" cy="5195887"/>
          </a:xfrm>
        </p:spPr>
        <p:txBody>
          <a:bodyPr/>
          <a:lstStyle/>
          <a:p>
            <a:pPr eaLnBrk="1" hangingPunct="1"/>
            <a:r>
              <a:rPr lang="en-GB" smtClean="0"/>
              <a:t>Is there such a thing?</a:t>
            </a:r>
          </a:p>
          <a:p>
            <a:pPr eaLnBrk="1" hangingPunct="1"/>
            <a:r>
              <a:rPr lang="en-GB" smtClean="0"/>
              <a:t>Remember the key principles</a:t>
            </a:r>
          </a:p>
        </p:txBody>
      </p:sp>
      <p:pic>
        <p:nvPicPr>
          <p:cNvPr id="19459" name="Picture 2"/>
          <p:cNvPicPr>
            <a:picLocks noChangeAspect="1" noChangeArrowheads="1"/>
          </p:cNvPicPr>
          <p:nvPr/>
        </p:nvPicPr>
        <p:blipFill>
          <a:blip r:embed="rId2"/>
          <a:srcRect/>
          <a:stretch>
            <a:fillRect/>
          </a:stretch>
        </p:blipFill>
        <p:spPr bwMode="auto">
          <a:xfrm>
            <a:off x="6732588" y="333375"/>
            <a:ext cx="2054225" cy="1560513"/>
          </a:xfrm>
          <a:prstGeom prst="rect">
            <a:avLst/>
          </a:prstGeom>
          <a:noFill/>
          <a:ln w="9525">
            <a:noFill/>
            <a:miter lim="800000"/>
            <a:headEnd/>
            <a:tailEnd/>
          </a:ln>
        </p:spPr>
      </p:pic>
      <p:graphicFrame>
        <p:nvGraphicFramePr>
          <p:cNvPr id="5" name="Table 4"/>
          <p:cNvGraphicFramePr>
            <a:graphicFrameLocks noGrp="1"/>
          </p:cNvGraphicFramePr>
          <p:nvPr/>
        </p:nvGraphicFramePr>
        <p:xfrm>
          <a:off x="1979613" y="2205038"/>
          <a:ext cx="5472112" cy="4268787"/>
        </p:xfrm>
        <a:graphic>
          <a:graphicData uri="http://schemas.openxmlformats.org/drawingml/2006/table">
            <a:tbl>
              <a:tblPr/>
              <a:tblGrid>
                <a:gridCol w="5472608"/>
              </a:tblGrid>
              <a:tr h="104205">
                <a:tc>
                  <a:txBody>
                    <a:bodyPr/>
                    <a:lstStyle/>
                    <a:p>
                      <a:pPr>
                        <a:spcBef>
                          <a:spcPts val="300"/>
                        </a:spcBef>
                        <a:spcAft>
                          <a:spcPts val="300"/>
                        </a:spcAft>
                      </a:pPr>
                      <a:r>
                        <a:rPr lang="en-US" sz="1400" b="1" dirty="0">
                          <a:solidFill>
                            <a:srgbClr val="000000"/>
                          </a:solidFill>
                          <a:latin typeface="Trebuchet MS"/>
                          <a:ea typeface="Times New Roman"/>
                          <a:cs typeface="Arial"/>
                        </a:rPr>
                        <a:t>Six fundamental principles:</a:t>
                      </a:r>
                      <a:endParaRPr lang="en-GB" sz="1400" dirty="0">
                        <a:latin typeface="Times New Roman"/>
                        <a:ea typeface="Times New Roman"/>
                      </a:endParaRPr>
                    </a:p>
                  </a:txBody>
                  <a:tcPr marL="39077" marR="39077"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7846">
                <a:tc>
                  <a:txBody>
                    <a:bodyPr/>
                    <a:lstStyle/>
                    <a:p>
                      <a:pPr marL="342900" lvl="0" indent="-342900">
                        <a:spcBef>
                          <a:spcPts val="300"/>
                        </a:spcBef>
                        <a:spcAft>
                          <a:spcPts val="300"/>
                        </a:spcAft>
                        <a:buSzPts val="1000"/>
                        <a:buFont typeface="Symbol"/>
                        <a:buChar char=""/>
                        <a:tabLst>
                          <a:tab pos="457200" algn="l"/>
                        </a:tabLst>
                      </a:pPr>
                      <a:r>
                        <a:rPr lang="en-GB" sz="1400" dirty="0">
                          <a:latin typeface="Trebuchet MS"/>
                          <a:ea typeface="Times New Roman"/>
                        </a:rPr>
                        <a:t>Love only is always good </a:t>
                      </a:r>
                      <a:endParaRPr lang="en-GB" sz="1400" dirty="0">
                        <a:latin typeface="Times New Roman"/>
                        <a:ea typeface="Times New Roman"/>
                      </a:endParaRPr>
                    </a:p>
                    <a:p>
                      <a:pPr marL="228600">
                        <a:spcBef>
                          <a:spcPts val="300"/>
                        </a:spcBef>
                        <a:spcAft>
                          <a:spcPts val="300"/>
                        </a:spcAft>
                      </a:pPr>
                      <a:r>
                        <a:rPr lang="en-US" sz="1400" i="1" dirty="0">
                          <a:latin typeface="Trebuchet MS"/>
                          <a:ea typeface="Times New Roman"/>
                        </a:rPr>
                        <a:t>‘Only one ‘thing’ is intrinsically good; namely, love: nothing else at all’</a:t>
                      </a:r>
                      <a:endParaRPr lang="en-GB" sz="1400" dirty="0">
                        <a:latin typeface="Times New Roman"/>
                        <a:ea typeface="Times New Roman"/>
                      </a:endParaRPr>
                    </a:p>
                  </a:txBody>
                  <a:tcPr marL="39077" marR="39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7846">
                <a:tc>
                  <a:txBody>
                    <a:bodyPr/>
                    <a:lstStyle/>
                    <a:p>
                      <a:pPr marL="342900" lvl="0" indent="-342900">
                        <a:spcBef>
                          <a:spcPts val="300"/>
                        </a:spcBef>
                        <a:spcAft>
                          <a:spcPts val="300"/>
                        </a:spcAft>
                        <a:buSzPts val="1000"/>
                        <a:buFont typeface="Symbol"/>
                        <a:buChar char=""/>
                        <a:tabLst>
                          <a:tab pos="457200" algn="l"/>
                        </a:tabLst>
                      </a:pPr>
                      <a:r>
                        <a:rPr lang="en-GB" sz="1400">
                          <a:latin typeface="Trebuchet MS"/>
                          <a:ea typeface="Times New Roman"/>
                        </a:rPr>
                        <a:t>Love is the only norm (rule)</a:t>
                      </a:r>
                      <a:endParaRPr lang="en-GB" sz="1400">
                        <a:latin typeface="Times New Roman"/>
                        <a:ea typeface="Times New Roman"/>
                      </a:endParaRPr>
                    </a:p>
                    <a:p>
                      <a:pPr marL="228600">
                        <a:spcBef>
                          <a:spcPts val="300"/>
                        </a:spcBef>
                        <a:spcAft>
                          <a:spcPts val="300"/>
                        </a:spcAft>
                      </a:pPr>
                      <a:r>
                        <a:rPr lang="en-US" sz="1400" i="1">
                          <a:latin typeface="Trebuchet MS"/>
                          <a:ea typeface="Times New Roman"/>
                        </a:rPr>
                        <a:t>‘The ruling norm of Christian decision is love: nothing else’</a:t>
                      </a:r>
                      <a:endParaRPr lang="en-GB" sz="1400">
                        <a:latin typeface="Times New Roman"/>
                        <a:ea typeface="Times New Roman"/>
                      </a:endParaRPr>
                    </a:p>
                  </a:txBody>
                  <a:tcPr marL="39077" marR="39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026">
                <a:tc>
                  <a:txBody>
                    <a:bodyPr/>
                    <a:lstStyle/>
                    <a:p>
                      <a:pPr marL="342900" lvl="0" indent="-342900">
                        <a:spcBef>
                          <a:spcPts val="300"/>
                        </a:spcBef>
                        <a:spcAft>
                          <a:spcPts val="300"/>
                        </a:spcAft>
                        <a:buSzPts val="1000"/>
                        <a:buFont typeface="Symbol"/>
                        <a:buChar char=""/>
                        <a:tabLst>
                          <a:tab pos="457200" algn="l"/>
                        </a:tabLst>
                      </a:pPr>
                      <a:r>
                        <a:rPr lang="en-GB" sz="1400">
                          <a:latin typeface="Trebuchet MS"/>
                          <a:ea typeface="Times New Roman"/>
                        </a:rPr>
                        <a:t>Love and justice are the same </a:t>
                      </a:r>
                      <a:endParaRPr lang="en-GB" sz="1400">
                        <a:latin typeface="Times New Roman"/>
                        <a:ea typeface="Times New Roman"/>
                      </a:endParaRPr>
                    </a:p>
                    <a:p>
                      <a:pPr marL="228600">
                        <a:spcBef>
                          <a:spcPts val="300"/>
                        </a:spcBef>
                        <a:spcAft>
                          <a:spcPts val="300"/>
                        </a:spcAft>
                      </a:pPr>
                      <a:r>
                        <a:rPr lang="en-US" sz="1400">
                          <a:latin typeface="Trebuchet MS"/>
                          <a:ea typeface="Times New Roman"/>
                        </a:rPr>
                        <a:t>"Love and justice are the same, for justice is love distributed, nothing else."</a:t>
                      </a:r>
                      <a:endParaRPr lang="en-GB" sz="1400">
                        <a:latin typeface="Times New Roman"/>
                        <a:ea typeface="Times New Roman"/>
                      </a:endParaRPr>
                    </a:p>
                  </a:txBody>
                  <a:tcPr marL="39077" marR="39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026">
                <a:tc>
                  <a:txBody>
                    <a:bodyPr/>
                    <a:lstStyle/>
                    <a:p>
                      <a:pPr marL="342900" lvl="0" indent="-342900">
                        <a:spcBef>
                          <a:spcPts val="300"/>
                        </a:spcBef>
                        <a:spcAft>
                          <a:spcPts val="300"/>
                        </a:spcAft>
                        <a:buSzPts val="1000"/>
                        <a:buFont typeface="Symbol"/>
                        <a:buChar char=""/>
                        <a:tabLst>
                          <a:tab pos="457200" algn="l"/>
                        </a:tabLst>
                      </a:pPr>
                      <a:r>
                        <a:rPr lang="en-GB" sz="1400">
                          <a:latin typeface="Trebuchet MS"/>
                          <a:ea typeface="Times New Roman"/>
                        </a:rPr>
                        <a:t>Love is not liking </a:t>
                      </a:r>
                      <a:endParaRPr lang="en-GB" sz="1400">
                        <a:latin typeface="Times New Roman"/>
                        <a:ea typeface="Times New Roman"/>
                      </a:endParaRPr>
                    </a:p>
                    <a:p>
                      <a:pPr marL="228600">
                        <a:spcBef>
                          <a:spcPts val="300"/>
                        </a:spcBef>
                        <a:spcAft>
                          <a:spcPts val="300"/>
                        </a:spcAft>
                      </a:pPr>
                      <a:r>
                        <a:rPr lang="en-US" sz="1400">
                          <a:latin typeface="Trebuchet MS"/>
                          <a:ea typeface="Times New Roman"/>
                        </a:rPr>
                        <a:t>"Love wills the neighbor’s good whether we like him or not."</a:t>
                      </a:r>
                      <a:endParaRPr lang="en-GB" sz="1400">
                        <a:latin typeface="Times New Roman"/>
                        <a:ea typeface="Times New Roman"/>
                      </a:endParaRPr>
                    </a:p>
                  </a:txBody>
                  <a:tcPr marL="39077" marR="39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9436">
                <a:tc>
                  <a:txBody>
                    <a:bodyPr/>
                    <a:lstStyle/>
                    <a:p>
                      <a:pPr marL="342900" lvl="0" indent="-342900">
                        <a:spcBef>
                          <a:spcPts val="300"/>
                        </a:spcBef>
                        <a:spcAft>
                          <a:spcPts val="300"/>
                        </a:spcAft>
                        <a:buSzPts val="1000"/>
                        <a:buFont typeface="Symbol"/>
                        <a:buChar char=""/>
                        <a:tabLst>
                          <a:tab pos="457200" algn="l"/>
                        </a:tabLst>
                      </a:pPr>
                      <a:r>
                        <a:rPr lang="en-GB" sz="1400">
                          <a:latin typeface="Trebuchet MS"/>
                          <a:ea typeface="Times New Roman"/>
                        </a:rPr>
                        <a:t>Love justifies the means </a:t>
                      </a:r>
                      <a:endParaRPr lang="en-GB" sz="1400">
                        <a:latin typeface="Times New Roman"/>
                        <a:ea typeface="Times New Roman"/>
                      </a:endParaRPr>
                    </a:p>
                    <a:p>
                      <a:pPr marL="228600">
                        <a:spcBef>
                          <a:spcPts val="300"/>
                        </a:spcBef>
                        <a:spcAft>
                          <a:spcPts val="300"/>
                        </a:spcAft>
                      </a:pPr>
                      <a:r>
                        <a:rPr lang="en-GB" sz="1400">
                          <a:latin typeface="Trebuchet MS"/>
                          <a:ea typeface="Times New Roman"/>
                        </a:rPr>
                        <a:t>"Only the end justifies the means; nothing else,"</a:t>
                      </a:r>
                      <a:endParaRPr lang="en-GB" sz="1400">
                        <a:latin typeface="Times New Roman"/>
                        <a:ea typeface="Times New Roman"/>
                      </a:endParaRPr>
                    </a:p>
                  </a:txBody>
                  <a:tcPr marL="39077" marR="39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580">
                <a:tc>
                  <a:txBody>
                    <a:bodyPr/>
                    <a:lstStyle/>
                    <a:p>
                      <a:pPr marL="342900" lvl="0" indent="-342900">
                        <a:spcBef>
                          <a:spcPts val="300"/>
                        </a:spcBef>
                        <a:spcAft>
                          <a:spcPts val="300"/>
                        </a:spcAft>
                        <a:buSzPts val="1000"/>
                        <a:buFont typeface="Symbol"/>
                        <a:buChar char=""/>
                        <a:tabLst>
                          <a:tab pos="457200" algn="l"/>
                        </a:tabLst>
                      </a:pPr>
                      <a:r>
                        <a:rPr lang="en-GB" sz="1400" dirty="0">
                          <a:latin typeface="Trebuchet MS"/>
                          <a:ea typeface="Times New Roman"/>
                        </a:rPr>
                        <a:t>Love decides there and then </a:t>
                      </a:r>
                      <a:endParaRPr lang="en-GB" sz="1400" dirty="0">
                        <a:latin typeface="Times New Roman"/>
                        <a:ea typeface="Times New Roman"/>
                      </a:endParaRPr>
                    </a:p>
                  </a:txBody>
                  <a:tcPr marL="39077" marR="39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solidFill>
                  <a:schemeClr val="tx2">
                    <a:satMod val="130000"/>
                  </a:schemeClr>
                </a:solidFill>
              </a:rPr>
              <a:t>Review</a:t>
            </a:r>
            <a:endParaRPr lang="en-GB" dirty="0">
              <a:solidFill>
                <a:schemeClr val="tx2">
                  <a:satMod val="130000"/>
                </a:schemeClr>
              </a:solidFill>
            </a:endParaRPr>
          </a:p>
        </p:txBody>
      </p:sp>
      <p:sp>
        <p:nvSpPr>
          <p:cNvPr id="3" name="Content Placeholder 2"/>
          <p:cNvSpPr>
            <a:spLocks noGrp="1"/>
          </p:cNvSpPr>
          <p:nvPr>
            <p:ph idx="1"/>
          </p:nvPr>
        </p:nvSpPr>
        <p:spPr/>
        <p:txBody>
          <a:bodyPr>
            <a:normAutofit lnSpcReduction="10000"/>
          </a:bodyPr>
          <a:lstStyle/>
          <a:p>
            <a:pPr marL="365760" indent="-283464" eaLnBrk="1" fontAlgn="auto" hangingPunct="1">
              <a:spcAft>
                <a:spcPts val="0"/>
              </a:spcAft>
              <a:buFont typeface="Wingdings 2"/>
              <a:buChar char=""/>
              <a:defRPr/>
            </a:pPr>
            <a:r>
              <a:rPr lang="en-GB" dirty="0" smtClean="0"/>
              <a:t>What do you think?</a:t>
            </a:r>
          </a:p>
          <a:p>
            <a:pPr marL="365760" indent="-283464" eaLnBrk="1" fontAlgn="auto" hangingPunct="1">
              <a:spcAft>
                <a:spcPts val="0"/>
              </a:spcAft>
              <a:buFont typeface="Wingdings 2"/>
              <a:buChar char=""/>
              <a:defRPr/>
            </a:pPr>
            <a:r>
              <a:rPr lang="en-GB" dirty="0" smtClean="0"/>
              <a:t>Bible</a:t>
            </a:r>
          </a:p>
          <a:p>
            <a:pPr marL="365760" indent="-283464" eaLnBrk="1" fontAlgn="auto" hangingPunct="1">
              <a:spcAft>
                <a:spcPts val="0"/>
              </a:spcAft>
              <a:buFont typeface="Wingdings 2"/>
              <a:buChar char=""/>
              <a:defRPr/>
            </a:pPr>
            <a:r>
              <a:rPr lang="en-GB" dirty="0" smtClean="0"/>
              <a:t>Church</a:t>
            </a:r>
          </a:p>
          <a:p>
            <a:pPr marL="365760" indent="-283464" eaLnBrk="1" fontAlgn="auto" hangingPunct="1">
              <a:spcAft>
                <a:spcPts val="0"/>
              </a:spcAft>
              <a:buFont typeface="Wingdings 2"/>
              <a:buChar char=""/>
              <a:defRPr/>
            </a:pPr>
            <a:r>
              <a:rPr lang="en-GB" dirty="0" smtClean="0"/>
              <a:t>Conscience</a:t>
            </a:r>
          </a:p>
          <a:p>
            <a:pPr marL="365760" indent="-283464" eaLnBrk="1" fontAlgn="auto" hangingPunct="1">
              <a:spcAft>
                <a:spcPts val="0"/>
              </a:spcAft>
              <a:buFont typeface="Wingdings 2"/>
              <a:buChar char=""/>
              <a:defRPr/>
            </a:pPr>
            <a:r>
              <a:rPr lang="en-GB" dirty="0" smtClean="0"/>
              <a:t>Situation Ethics</a:t>
            </a:r>
          </a:p>
          <a:p>
            <a:pPr marL="365760" indent="-283464" eaLnBrk="1" fontAlgn="auto" hangingPunct="1">
              <a:spcAft>
                <a:spcPts val="0"/>
              </a:spcAft>
              <a:buFont typeface="Wingdings 2"/>
              <a:buChar char=""/>
              <a:defRPr/>
            </a:pPr>
            <a:endParaRPr lang="en-GB" dirty="0" smtClean="0"/>
          </a:p>
          <a:p>
            <a:pPr marL="365760" indent="-283464" eaLnBrk="1" fontAlgn="auto" hangingPunct="1">
              <a:spcAft>
                <a:spcPts val="0"/>
              </a:spcAft>
              <a:buFont typeface="Wingdings 2"/>
              <a:buChar char=""/>
              <a:defRPr/>
            </a:pPr>
            <a:r>
              <a:rPr lang="en-GB" dirty="0" smtClean="0"/>
              <a:t>Tell the person next to you what you think is the best way of making moral decisions and why?</a:t>
            </a:r>
          </a:p>
          <a:p>
            <a:pPr marL="365760" indent="-283464" eaLnBrk="1" fontAlgn="auto" hangingPunct="1">
              <a:spcAft>
                <a:spcPts val="0"/>
              </a:spcAft>
              <a:buFont typeface="Wingdings 2"/>
              <a:buChar char=""/>
              <a:defRPr/>
            </a:pPr>
            <a:endParaRPr lang="en-GB" dirty="0"/>
          </a:p>
        </p:txBody>
      </p:sp>
      <p:pic>
        <p:nvPicPr>
          <p:cNvPr id="20483" name="Picture 2"/>
          <p:cNvPicPr>
            <a:picLocks noChangeAspect="1" noChangeArrowheads="1"/>
          </p:cNvPicPr>
          <p:nvPr/>
        </p:nvPicPr>
        <p:blipFill>
          <a:blip r:embed="rId2"/>
          <a:srcRect/>
          <a:stretch>
            <a:fillRect/>
          </a:stretch>
        </p:blipFill>
        <p:spPr bwMode="auto">
          <a:xfrm>
            <a:off x="5651500" y="333375"/>
            <a:ext cx="3333750" cy="3024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102</TotalTime>
  <Words>502</Words>
  <Application>Microsoft Office PowerPoint</Application>
  <PresentationFormat>On-screen Show (4:3)</PresentationFormat>
  <Paragraphs>71</Paragraphs>
  <Slides>8</Slides>
  <Notes>0</Notes>
  <HiddenSlides>0</HiddenSlides>
  <MMClips>0</MMClips>
  <ScaleCrop>false</ScaleCrop>
  <HeadingPairs>
    <vt:vector size="6" baseType="variant">
      <vt:variant>
        <vt:lpstr>Fonts Used</vt:lpstr>
      </vt:variant>
      <vt:variant>
        <vt:i4>8</vt:i4>
      </vt:variant>
      <vt:variant>
        <vt:lpstr>Design Template</vt:lpstr>
      </vt:variant>
      <vt:variant>
        <vt:i4>7</vt:i4>
      </vt:variant>
      <vt:variant>
        <vt:lpstr>Slide Titles</vt:lpstr>
      </vt:variant>
      <vt:variant>
        <vt:i4>8</vt:i4>
      </vt:variant>
    </vt:vector>
  </HeadingPairs>
  <TitlesOfParts>
    <vt:vector size="23" baseType="lpstr">
      <vt:lpstr>Arial</vt:lpstr>
      <vt:lpstr>Gill Sans MT</vt:lpstr>
      <vt:lpstr>Wingdings 2</vt:lpstr>
      <vt:lpstr>Verdana</vt:lpstr>
      <vt:lpstr>Calibri</vt:lpstr>
      <vt:lpstr>Trebuchet MS</vt:lpstr>
      <vt:lpstr>Times New Roman</vt:lpstr>
      <vt:lpstr>Symbol</vt:lpstr>
      <vt:lpstr>Solstice</vt:lpstr>
      <vt:lpstr>Solstice</vt:lpstr>
      <vt:lpstr>Solstice</vt:lpstr>
      <vt:lpstr>Solstice</vt:lpstr>
      <vt:lpstr>Solstice</vt:lpstr>
      <vt:lpstr>Solstice</vt:lpstr>
      <vt:lpstr>Solstice</vt:lpstr>
      <vt:lpstr>Situation Ethics</vt:lpstr>
      <vt:lpstr>Situation Ethics is..</vt:lpstr>
      <vt:lpstr>Big Picture</vt:lpstr>
      <vt:lpstr>Outcomes </vt:lpstr>
      <vt:lpstr>Debate between Christians</vt:lpstr>
      <vt:lpstr>Questions - Timed </vt:lpstr>
      <vt:lpstr>A Just War</vt:lpstr>
      <vt:lpstr>Review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Situation Ethics</dc:title>
  <dc:creator>katy</dc:creator>
  <cp:lastModifiedBy>KReeves</cp:lastModifiedBy>
  <cp:revision>7</cp:revision>
  <dcterms:created xsi:type="dcterms:W3CDTF">2010-07-11T21:02:10Z</dcterms:created>
  <dcterms:modified xsi:type="dcterms:W3CDTF">2010-07-16T08:42:51Z</dcterms:modified>
</cp:coreProperties>
</file>